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74" r:id="rId3"/>
    <p:sldId id="287" r:id="rId4"/>
    <p:sldId id="275" r:id="rId5"/>
    <p:sldId id="276" r:id="rId6"/>
    <p:sldId id="277" r:id="rId7"/>
    <p:sldId id="278" r:id="rId8"/>
    <p:sldId id="282" r:id="rId9"/>
    <p:sldId id="270" r:id="rId10"/>
    <p:sldId id="279" r:id="rId11"/>
    <p:sldId id="283" r:id="rId12"/>
    <p:sldId id="284" r:id="rId13"/>
    <p:sldId id="289" r:id="rId14"/>
    <p:sldId id="258" r:id="rId15"/>
    <p:sldId id="259" r:id="rId16"/>
    <p:sldId id="285" r:id="rId17"/>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A23A3-EDC8-4311-9001-69BAD8DA84E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532AE7-B594-4E85-BBB7-1E59AF54ED6E}">
      <dgm:prSet/>
      <dgm:spPr/>
      <dgm:t>
        <a:bodyPr/>
        <a:lstStyle/>
        <a:p>
          <a:r>
            <a:rPr lang="nl-NL"/>
            <a:t>Officieel is het inbrengen van een katheter een voorbehouden handeling. </a:t>
          </a:r>
          <a:endParaRPr lang="en-US"/>
        </a:p>
      </dgm:t>
    </dgm:pt>
    <dgm:pt modelId="{AF22C2A8-19AB-4273-A4AE-366BA280DBDA}" type="parTrans" cxnId="{DC6D578E-29DD-4397-9E3B-6424E8D3035D}">
      <dgm:prSet/>
      <dgm:spPr/>
      <dgm:t>
        <a:bodyPr/>
        <a:lstStyle/>
        <a:p>
          <a:endParaRPr lang="en-US"/>
        </a:p>
      </dgm:t>
    </dgm:pt>
    <dgm:pt modelId="{186DF47A-00A7-495B-95FD-86D6303F6CAF}" type="sibTrans" cxnId="{DC6D578E-29DD-4397-9E3B-6424E8D3035D}">
      <dgm:prSet/>
      <dgm:spPr/>
      <dgm:t>
        <a:bodyPr/>
        <a:lstStyle/>
        <a:p>
          <a:endParaRPr lang="en-US"/>
        </a:p>
      </dgm:t>
    </dgm:pt>
    <dgm:pt modelId="{C4D51794-12EC-46F6-95F1-1F2763C9D068}">
      <dgm:prSet/>
      <dgm:spPr/>
      <dgm:t>
        <a:bodyPr/>
        <a:lstStyle/>
        <a:p>
          <a:r>
            <a:rPr lang="nl-NL"/>
            <a:t>Als doktersassistent mag je deze handeling dus ook </a:t>
          </a:r>
          <a:r>
            <a:rPr lang="nl-NL" u="sng"/>
            <a:t>niet</a:t>
          </a:r>
          <a:r>
            <a:rPr lang="nl-NL"/>
            <a:t> zelfstandig uitvoeren. </a:t>
          </a:r>
          <a:endParaRPr lang="en-US"/>
        </a:p>
      </dgm:t>
    </dgm:pt>
    <dgm:pt modelId="{0DD70442-E411-46A7-BEEB-10D0E281D60E}" type="parTrans" cxnId="{516B798C-1484-4FEA-AAF4-B9DBDD64976A}">
      <dgm:prSet/>
      <dgm:spPr/>
      <dgm:t>
        <a:bodyPr/>
        <a:lstStyle/>
        <a:p>
          <a:endParaRPr lang="en-US"/>
        </a:p>
      </dgm:t>
    </dgm:pt>
    <dgm:pt modelId="{1A8D2855-E810-4923-AA21-FFB63DAEDCFB}" type="sibTrans" cxnId="{516B798C-1484-4FEA-AAF4-B9DBDD64976A}">
      <dgm:prSet/>
      <dgm:spPr/>
      <dgm:t>
        <a:bodyPr/>
        <a:lstStyle/>
        <a:p>
          <a:endParaRPr lang="en-US"/>
        </a:p>
      </dgm:t>
    </dgm:pt>
    <dgm:pt modelId="{4FF7E6A4-6ACA-43E8-B0B9-C778C83BF89B}">
      <dgm:prSet/>
      <dgm:spPr/>
      <dgm:t>
        <a:bodyPr/>
        <a:lstStyle/>
        <a:p>
          <a:r>
            <a:rPr lang="nl-NL"/>
            <a:t>Het beroep doktersassistent staat namelijk nog niet in de wet BIG! </a:t>
          </a:r>
          <a:endParaRPr lang="en-US"/>
        </a:p>
      </dgm:t>
    </dgm:pt>
    <dgm:pt modelId="{E0DD464F-6D1D-48A3-98A0-25EF00BD56AE}" type="parTrans" cxnId="{5284C1EA-E468-426E-BD6E-FE82F573C42A}">
      <dgm:prSet/>
      <dgm:spPr/>
      <dgm:t>
        <a:bodyPr/>
        <a:lstStyle/>
        <a:p>
          <a:endParaRPr lang="en-US"/>
        </a:p>
      </dgm:t>
    </dgm:pt>
    <dgm:pt modelId="{E54CE28B-7A24-4F43-9325-52F3E9E441E4}" type="sibTrans" cxnId="{5284C1EA-E468-426E-BD6E-FE82F573C42A}">
      <dgm:prSet/>
      <dgm:spPr/>
      <dgm:t>
        <a:bodyPr/>
        <a:lstStyle/>
        <a:p>
          <a:endParaRPr lang="en-US"/>
        </a:p>
      </dgm:t>
    </dgm:pt>
    <dgm:pt modelId="{891DF3CE-42D1-4513-BB65-708D246D773B}" type="pres">
      <dgm:prSet presAssocID="{359A23A3-EDC8-4311-9001-69BAD8DA84E9}" presName="linear" presStyleCnt="0">
        <dgm:presLayoutVars>
          <dgm:animLvl val="lvl"/>
          <dgm:resizeHandles val="exact"/>
        </dgm:presLayoutVars>
      </dgm:prSet>
      <dgm:spPr/>
    </dgm:pt>
    <dgm:pt modelId="{9FEBA129-2901-4DD4-9B75-C117B522127D}" type="pres">
      <dgm:prSet presAssocID="{38532AE7-B594-4E85-BBB7-1E59AF54ED6E}" presName="parentText" presStyleLbl="node1" presStyleIdx="0" presStyleCnt="3">
        <dgm:presLayoutVars>
          <dgm:chMax val="0"/>
          <dgm:bulletEnabled val="1"/>
        </dgm:presLayoutVars>
      </dgm:prSet>
      <dgm:spPr/>
    </dgm:pt>
    <dgm:pt modelId="{5D1B8666-37BF-45A8-A45E-B52DB241059E}" type="pres">
      <dgm:prSet presAssocID="{186DF47A-00A7-495B-95FD-86D6303F6CAF}" presName="spacer" presStyleCnt="0"/>
      <dgm:spPr/>
    </dgm:pt>
    <dgm:pt modelId="{19B2CA71-5D18-42ED-B169-0B021F247D47}" type="pres">
      <dgm:prSet presAssocID="{C4D51794-12EC-46F6-95F1-1F2763C9D068}" presName="parentText" presStyleLbl="node1" presStyleIdx="1" presStyleCnt="3">
        <dgm:presLayoutVars>
          <dgm:chMax val="0"/>
          <dgm:bulletEnabled val="1"/>
        </dgm:presLayoutVars>
      </dgm:prSet>
      <dgm:spPr/>
    </dgm:pt>
    <dgm:pt modelId="{2E86547F-EA04-446B-9EC5-2BDA5D3F0A22}" type="pres">
      <dgm:prSet presAssocID="{1A8D2855-E810-4923-AA21-FFB63DAEDCFB}" presName="spacer" presStyleCnt="0"/>
      <dgm:spPr/>
    </dgm:pt>
    <dgm:pt modelId="{46C7FCFB-5D6B-4398-B1B6-823CBFE7B9F0}" type="pres">
      <dgm:prSet presAssocID="{4FF7E6A4-6ACA-43E8-B0B9-C778C83BF89B}" presName="parentText" presStyleLbl="node1" presStyleIdx="2" presStyleCnt="3">
        <dgm:presLayoutVars>
          <dgm:chMax val="0"/>
          <dgm:bulletEnabled val="1"/>
        </dgm:presLayoutVars>
      </dgm:prSet>
      <dgm:spPr/>
    </dgm:pt>
  </dgm:ptLst>
  <dgm:cxnLst>
    <dgm:cxn modelId="{1E379E21-EB90-4A73-96B4-79DE21624DD6}" type="presOf" srcId="{359A23A3-EDC8-4311-9001-69BAD8DA84E9}" destId="{891DF3CE-42D1-4513-BB65-708D246D773B}" srcOrd="0" destOrd="0" presId="urn:microsoft.com/office/officeart/2005/8/layout/vList2"/>
    <dgm:cxn modelId="{EB7A3D2E-1150-45A2-8F0B-7F4B697449F4}" type="presOf" srcId="{C4D51794-12EC-46F6-95F1-1F2763C9D068}" destId="{19B2CA71-5D18-42ED-B169-0B021F247D47}" srcOrd="0" destOrd="0" presId="urn:microsoft.com/office/officeart/2005/8/layout/vList2"/>
    <dgm:cxn modelId="{C9F10638-D3A9-455F-B04B-925C459D8255}" type="presOf" srcId="{38532AE7-B594-4E85-BBB7-1E59AF54ED6E}" destId="{9FEBA129-2901-4DD4-9B75-C117B522127D}" srcOrd="0" destOrd="0" presId="urn:microsoft.com/office/officeart/2005/8/layout/vList2"/>
    <dgm:cxn modelId="{F20E116F-D079-406A-BA98-126FC6098551}" type="presOf" srcId="{4FF7E6A4-6ACA-43E8-B0B9-C778C83BF89B}" destId="{46C7FCFB-5D6B-4398-B1B6-823CBFE7B9F0}" srcOrd="0" destOrd="0" presId="urn:microsoft.com/office/officeart/2005/8/layout/vList2"/>
    <dgm:cxn modelId="{516B798C-1484-4FEA-AAF4-B9DBDD64976A}" srcId="{359A23A3-EDC8-4311-9001-69BAD8DA84E9}" destId="{C4D51794-12EC-46F6-95F1-1F2763C9D068}" srcOrd="1" destOrd="0" parTransId="{0DD70442-E411-46A7-BEEB-10D0E281D60E}" sibTransId="{1A8D2855-E810-4923-AA21-FFB63DAEDCFB}"/>
    <dgm:cxn modelId="{DC6D578E-29DD-4397-9E3B-6424E8D3035D}" srcId="{359A23A3-EDC8-4311-9001-69BAD8DA84E9}" destId="{38532AE7-B594-4E85-BBB7-1E59AF54ED6E}" srcOrd="0" destOrd="0" parTransId="{AF22C2A8-19AB-4273-A4AE-366BA280DBDA}" sibTransId="{186DF47A-00A7-495B-95FD-86D6303F6CAF}"/>
    <dgm:cxn modelId="{5284C1EA-E468-426E-BD6E-FE82F573C42A}" srcId="{359A23A3-EDC8-4311-9001-69BAD8DA84E9}" destId="{4FF7E6A4-6ACA-43E8-B0B9-C778C83BF89B}" srcOrd="2" destOrd="0" parTransId="{E0DD464F-6D1D-48A3-98A0-25EF00BD56AE}" sibTransId="{E54CE28B-7A24-4F43-9325-52F3E9E441E4}"/>
    <dgm:cxn modelId="{CB5E93D8-E721-436C-8F5F-1DC655975257}" type="presParOf" srcId="{891DF3CE-42D1-4513-BB65-708D246D773B}" destId="{9FEBA129-2901-4DD4-9B75-C117B522127D}" srcOrd="0" destOrd="0" presId="urn:microsoft.com/office/officeart/2005/8/layout/vList2"/>
    <dgm:cxn modelId="{E6165AC8-21B6-421C-B665-03BB705BF05E}" type="presParOf" srcId="{891DF3CE-42D1-4513-BB65-708D246D773B}" destId="{5D1B8666-37BF-45A8-A45E-B52DB241059E}" srcOrd="1" destOrd="0" presId="urn:microsoft.com/office/officeart/2005/8/layout/vList2"/>
    <dgm:cxn modelId="{F6969130-FD18-486A-BE70-5DF2B5ED32A8}" type="presParOf" srcId="{891DF3CE-42D1-4513-BB65-708D246D773B}" destId="{19B2CA71-5D18-42ED-B169-0B021F247D47}" srcOrd="2" destOrd="0" presId="urn:microsoft.com/office/officeart/2005/8/layout/vList2"/>
    <dgm:cxn modelId="{32C409D0-CB51-47DB-855B-3F4325546CBA}" type="presParOf" srcId="{891DF3CE-42D1-4513-BB65-708D246D773B}" destId="{2E86547F-EA04-446B-9EC5-2BDA5D3F0A22}" srcOrd="3" destOrd="0" presId="urn:microsoft.com/office/officeart/2005/8/layout/vList2"/>
    <dgm:cxn modelId="{560C0093-4F33-4580-BFEC-70D339FB5595}" type="presParOf" srcId="{891DF3CE-42D1-4513-BB65-708D246D773B}" destId="{46C7FCFB-5D6B-4398-B1B6-823CBFE7B9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C4114-4A42-4C53-9D2F-4DD5584E5EF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7D223B5-3CDE-4C2F-840E-0E10E13071D5}">
      <dgm:prSet/>
      <dgm:spPr/>
      <dgm:t>
        <a:bodyPr/>
        <a:lstStyle/>
        <a:p>
          <a:r>
            <a:rPr lang="nl-NL"/>
            <a:t>Een voorbehouden handeling is een risicovolle, medische handeling die alleen bevoegde zorgverleners mogen uitvoeren.</a:t>
          </a:r>
          <a:endParaRPr lang="en-US"/>
        </a:p>
      </dgm:t>
    </dgm:pt>
    <dgm:pt modelId="{D506A592-3F48-4DC5-AECA-84A66FB3A50B}" type="parTrans" cxnId="{B4E0A3DE-8E73-4D46-9377-9DF6051CED96}">
      <dgm:prSet/>
      <dgm:spPr/>
      <dgm:t>
        <a:bodyPr/>
        <a:lstStyle/>
        <a:p>
          <a:endParaRPr lang="en-US"/>
        </a:p>
      </dgm:t>
    </dgm:pt>
    <dgm:pt modelId="{30991C46-3263-47E7-8687-2F94137DDA9B}" type="sibTrans" cxnId="{B4E0A3DE-8E73-4D46-9377-9DF6051CED96}">
      <dgm:prSet/>
      <dgm:spPr/>
      <dgm:t>
        <a:bodyPr/>
        <a:lstStyle/>
        <a:p>
          <a:endParaRPr lang="en-US"/>
        </a:p>
      </dgm:t>
    </dgm:pt>
    <dgm:pt modelId="{4F35A6B5-1810-4D2F-AFFB-C33759F68A8F}">
      <dgm:prSet/>
      <dgm:spPr/>
      <dgm:t>
        <a:bodyPr/>
        <a:lstStyle/>
        <a:p>
          <a:r>
            <a:rPr lang="nl-NL"/>
            <a:t>In de wet BIG staat wie de voorbehouden handeling uit mag voeren.</a:t>
          </a:r>
          <a:endParaRPr lang="en-US"/>
        </a:p>
      </dgm:t>
    </dgm:pt>
    <dgm:pt modelId="{39067EDE-82FD-4DD3-89C7-255CF188AEBF}" type="parTrans" cxnId="{01760702-76F7-4C1F-A1DD-D7AB97A69E9A}">
      <dgm:prSet/>
      <dgm:spPr/>
      <dgm:t>
        <a:bodyPr/>
        <a:lstStyle/>
        <a:p>
          <a:endParaRPr lang="en-US"/>
        </a:p>
      </dgm:t>
    </dgm:pt>
    <dgm:pt modelId="{30A91022-8D58-4149-ABBB-DCAB346363D3}" type="sibTrans" cxnId="{01760702-76F7-4C1F-A1DD-D7AB97A69E9A}">
      <dgm:prSet/>
      <dgm:spPr/>
      <dgm:t>
        <a:bodyPr/>
        <a:lstStyle/>
        <a:p>
          <a:endParaRPr lang="en-US"/>
        </a:p>
      </dgm:t>
    </dgm:pt>
    <dgm:pt modelId="{6D6F9A11-6DAC-4755-BA54-4F678F3820E2}">
      <dgm:prSet/>
      <dgm:spPr/>
      <dgm:t>
        <a:bodyPr/>
        <a:lstStyle/>
        <a:p>
          <a:r>
            <a:rPr lang="nl-NL" b="1"/>
            <a:t>Artsen, tandartsen, verloskundigen, PA’s (physician assistants) en verpleegkundig specialisten. </a:t>
          </a:r>
          <a:endParaRPr lang="en-US"/>
        </a:p>
      </dgm:t>
    </dgm:pt>
    <dgm:pt modelId="{F93DBE27-DECA-4C23-83D8-B75ED0181490}" type="parTrans" cxnId="{07D3429C-EB77-41DD-AA87-B7DFE4A3A1D6}">
      <dgm:prSet/>
      <dgm:spPr/>
      <dgm:t>
        <a:bodyPr/>
        <a:lstStyle/>
        <a:p>
          <a:endParaRPr lang="en-US"/>
        </a:p>
      </dgm:t>
    </dgm:pt>
    <dgm:pt modelId="{344BEE57-D83C-4FD0-A0AC-EEBF5DF80819}" type="sibTrans" cxnId="{07D3429C-EB77-41DD-AA87-B7DFE4A3A1D6}">
      <dgm:prSet/>
      <dgm:spPr/>
      <dgm:t>
        <a:bodyPr/>
        <a:lstStyle/>
        <a:p>
          <a:endParaRPr lang="en-US"/>
        </a:p>
      </dgm:t>
    </dgm:pt>
    <dgm:pt modelId="{1836E82E-1AD2-4CB5-9A49-817FEDA6F782}">
      <dgm:prSet/>
      <dgm:spPr/>
      <dgm:t>
        <a:bodyPr/>
        <a:lstStyle/>
        <a:p>
          <a:r>
            <a:rPr lang="nl-NL"/>
            <a:t>Er zijn in totaal 14 voorbehouden handelingen.</a:t>
          </a:r>
          <a:endParaRPr lang="en-US"/>
        </a:p>
      </dgm:t>
    </dgm:pt>
    <dgm:pt modelId="{96A21FED-1511-4820-9C30-8F57FCCDEB1A}" type="parTrans" cxnId="{4DDA13A2-7469-4816-8F1D-2B71935AEE95}">
      <dgm:prSet/>
      <dgm:spPr/>
      <dgm:t>
        <a:bodyPr/>
        <a:lstStyle/>
        <a:p>
          <a:endParaRPr lang="en-US"/>
        </a:p>
      </dgm:t>
    </dgm:pt>
    <dgm:pt modelId="{84648A2E-7729-4AD4-9A7F-F08D49B1CE46}" type="sibTrans" cxnId="{4DDA13A2-7469-4816-8F1D-2B71935AEE95}">
      <dgm:prSet/>
      <dgm:spPr/>
      <dgm:t>
        <a:bodyPr/>
        <a:lstStyle/>
        <a:p>
          <a:endParaRPr lang="en-US"/>
        </a:p>
      </dgm:t>
    </dgm:pt>
    <dgm:pt modelId="{7884EEA8-409E-4EAE-87D7-5F6B64795D6A}">
      <dgm:prSet/>
      <dgm:spPr/>
      <dgm:t>
        <a:bodyPr/>
        <a:lstStyle/>
        <a:p>
          <a:r>
            <a:rPr lang="nl-NL"/>
            <a:t>Op de site van de Rijksoverheid kun je meer informatie vinden over voorbehouden handelingen, de wet BIG, etc.</a:t>
          </a:r>
          <a:endParaRPr lang="en-US"/>
        </a:p>
      </dgm:t>
    </dgm:pt>
    <dgm:pt modelId="{8B5B2BC0-84E1-4210-9027-459E87ED3D15}" type="parTrans" cxnId="{F6C5919E-AB16-4D11-B877-042A3FF2D228}">
      <dgm:prSet/>
      <dgm:spPr/>
      <dgm:t>
        <a:bodyPr/>
        <a:lstStyle/>
        <a:p>
          <a:endParaRPr lang="en-US"/>
        </a:p>
      </dgm:t>
    </dgm:pt>
    <dgm:pt modelId="{87CE32CD-77CE-4B25-9897-23FF931F38D4}" type="sibTrans" cxnId="{F6C5919E-AB16-4D11-B877-042A3FF2D228}">
      <dgm:prSet/>
      <dgm:spPr/>
      <dgm:t>
        <a:bodyPr/>
        <a:lstStyle/>
        <a:p>
          <a:endParaRPr lang="en-US"/>
        </a:p>
      </dgm:t>
    </dgm:pt>
    <dgm:pt modelId="{5FD05EA6-2C0A-4FDA-AF77-A80BFADF19AB}" type="pres">
      <dgm:prSet presAssocID="{BB2C4114-4A42-4C53-9D2F-4DD5584E5EF3}" presName="linear" presStyleCnt="0">
        <dgm:presLayoutVars>
          <dgm:animLvl val="lvl"/>
          <dgm:resizeHandles val="exact"/>
        </dgm:presLayoutVars>
      </dgm:prSet>
      <dgm:spPr/>
    </dgm:pt>
    <dgm:pt modelId="{768E2866-B711-4405-B4F4-49A09FEC0FB9}" type="pres">
      <dgm:prSet presAssocID="{07D223B5-3CDE-4C2F-840E-0E10E13071D5}" presName="parentText" presStyleLbl="node1" presStyleIdx="0" presStyleCnt="5">
        <dgm:presLayoutVars>
          <dgm:chMax val="0"/>
          <dgm:bulletEnabled val="1"/>
        </dgm:presLayoutVars>
      </dgm:prSet>
      <dgm:spPr/>
    </dgm:pt>
    <dgm:pt modelId="{5084980D-206E-43D8-88A3-86330D085CF9}" type="pres">
      <dgm:prSet presAssocID="{30991C46-3263-47E7-8687-2F94137DDA9B}" presName="spacer" presStyleCnt="0"/>
      <dgm:spPr/>
    </dgm:pt>
    <dgm:pt modelId="{44E12862-2B81-45C3-A86F-B7EE11335961}" type="pres">
      <dgm:prSet presAssocID="{4F35A6B5-1810-4D2F-AFFB-C33759F68A8F}" presName="parentText" presStyleLbl="node1" presStyleIdx="1" presStyleCnt="5">
        <dgm:presLayoutVars>
          <dgm:chMax val="0"/>
          <dgm:bulletEnabled val="1"/>
        </dgm:presLayoutVars>
      </dgm:prSet>
      <dgm:spPr/>
    </dgm:pt>
    <dgm:pt modelId="{09C74C58-CE69-4995-A33E-3109162B10E1}" type="pres">
      <dgm:prSet presAssocID="{30A91022-8D58-4149-ABBB-DCAB346363D3}" presName="spacer" presStyleCnt="0"/>
      <dgm:spPr/>
    </dgm:pt>
    <dgm:pt modelId="{1BF1CCFB-CE74-4828-AAB8-127800307202}" type="pres">
      <dgm:prSet presAssocID="{6D6F9A11-6DAC-4755-BA54-4F678F3820E2}" presName="parentText" presStyleLbl="node1" presStyleIdx="2" presStyleCnt="5">
        <dgm:presLayoutVars>
          <dgm:chMax val="0"/>
          <dgm:bulletEnabled val="1"/>
        </dgm:presLayoutVars>
      </dgm:prSet>
      <dgm:spPr/>
    </dgm:pt>
    <dgm:pt modelId="{9B7EC0F6-C339-4657-A2D3-75CAC00600E0}" type="pres">
      <dgm:prSet presAssocID="{344BEE57-D83C-4FD0-A0AC-EEBF5DF80819}" presName="spacer" presStyleCnt="0"/>
      <dgm:spPr/>
    </dgm:pt>
    <dgm:pt modelId="{A263AA53-7F31-41C0-88B9-4A3949CBA15B}" type="pres">
      <dgm:prSet presAssocID="{1836E82E-1AD2-4CB5-9A49-817FEDA6F782}" presName="parentText" presStyleLbl="node1" presStyleIdx="3" presStyleCnt="5">
        <dgm:presLayoutVars>
          <dgm:chMax val="0"/>
          <dgm:bulletEnabled val="1"/>
        </dgm:presLayoutVars>
      </dgm:prSet>
      <dgm:spPr/>
    </dgm:pt>
    <dgm:pt modelId="{C8420411-B2D1-48D0-B998-E99F6BB0A2EC}" type="pres">
      <dgm:prSet presAssocID="{84648A2E-7729-4AD4-9A7F-F08D49B1CE46}" presName="spacer" presStyleCnt="0"/>
      <dgm:spPr/>
    </dgm:pt>
    <dgm:pt modelId="{2803963A-ED31-4C93-8834-81790E5026C8}" type="pres">
      <dgm:prSet presAssocID="{7884EEA8-409E-4EAE-87D7-5F6B64795D6A}" presName="parentText" presStyleLbl="node1" presStyleIdx="4" presStyleCnt="5">
        <dgm:presLayoutVars>
          <dgm:chMax val="0"/>
          <dgm:bulletEnabled val="1"/>
        </dgm:presLayoutVars>
      </dgm:prSet>
      <dgm:spPr/>
    </dgm:pt>
  </dgm:ptLst>
  <dgm:cxnLst>
    <dgm:cxn modelId="{01760702-76F7-4C1F-A1DD-D7AB97A69E9A}" srcId="{BB2C4114-4A42-4C53-9D2F-4DD5584E5EF3}" destId="{4F35A6B5-1810-4D2F-AFFB-C33759F68A8F}" srcOrd="1" destOrd="0" parTransId="{39067EDE-82FD-4DD3-89C7-255CF188AEBF}" sibTransId="{30A91022-8D58-4149-ABBB-DCAB346363D3}"/>
    <dgm:cxn modelId="{B4EBBF13-31C8-46B6-975F-2604957218BD}" type="presOf" srcId="{07D223B5-3CDE-4C2F-840E-0E10E13071D5}" destId="{768E2866-B711-4405-B4F4-49A09FEC0FB9}" srcOrd="0" destOrd="0" presId="urn:microsoft.com/office/officeart/2005/8/layout/vList2"/>
    <dgm:cxn modelId="{90F6D824-17E2-4233-A21D-2C71CAC4D1A6}" type="presOf" srcId="{6D6F9A11-6DAC-4755-BA54-4F678F3820E2}" destId="{1BF1CCFB-CE74-4828-AAB8-127800307202}" srcOrd="0" destOrd="0" presId="urn:microsoft.com/office/officeart/2005/8/layout/vList2"/>
    <dgm:cxn modelId="{83C02A84-6588-41BA-AD68-6F17C002435F}" type="presOf" srcId="{4F35A6B5-1810-4D2F-AFFB-C33759F68A8F}" destId="{44E12862-2B81-45C3-A86F-B7EE11335961}" srcOrd="0" destOrd="0" presId="urn:microsoft.com/office/officeart/2005/8/layout/vList2"/>
    <dgm:cxn modelId="{452ACB91-FB1A-4ABC-A363-7DE045E88ED8}" type="presOf" srcId="{BB2C4114-4A42-4C53-9D2F-4DD5584E5EF3}" destId="{5FD05EA6-2C0A-4FDA-AF77-A80BFADF19AB}" srcOrd="0" destOrd="0" presId="urn:microsoft.com/office/officeart/2005/8/layout/vList2"/>
    <dgm:cxn modelId="{07D3429C-EB77-41DD-AA87-B7DFE4A3A1D6}" srcId="{BB2C4114-4A42-4C53-9D2F-4DD5584E5EF3}" destId="{6D6F9A11-6DAC-4755-BA54-4F678F3820E2}" srcOrd="2" destOrd="0" parTransId="{F93DBE27-DECA-4C23-83D8-B75ED0181490}" sibTransId="{344BEE57-D83C-4FD0-A0AC-EEBF5DF80819}"/>
    <dgm:cxn modelId="{F6C5919E-AB16-4D11-B877-042A3FF2D228}" srcId="{BB2C4114-4A42-4C53-9D2F-4DD5584E5EF3}" destId="{7884EEA8-409E-4EAE-87D7-5F6B64795D6A}" srcOrd="4" destOrd="0" parTransId="{8B5B2BC0-84E1-4210-9027-459E87ED3D15}" sibTransId="{87CE32CD-77CE-4B25-9897-23FF931F38D4}"/>
    <dgm:cxn modelId="{4DDA13A2-7469-4816-8F1D-2B71935AEE95}" srcId="{BB2C4114-4A42-4C53-9D2F-4DD5584E5EF3}" destId="{1836E82E-1AD2-4CB5-9A49-817FEDA6F782}" srcOrd="3" destOrd="0" parTransId="{96A21FED-1511-4820-9C30-8F57FCCDEB1A}" sibTransId="{84648A2E-7729-4AD4-9A7F-F08D49B1CE46}"/>
    <dgm:cxn modelId="{80A41AB7-56E7-49A0-B8B2-C320E8EE214B}" type="presOf" srcId="{7884EEA8-409E-4EAE-87D7-5F6B64795D6A}" destId="{2803963A-ED31-4C93-8834-81790E5026C8}" srcOrd="0" destOrd="0" presId="urn:microsoft.com/office/officeart/2005/8/layout/vList2"/>
    <dgm:cxn modelId="{B4E0A3DE-8E73-4D46-9377-9DF6051CED96}" srcId="{BB2C4114-4A42-4C53-9D2F-4DD5584E5EF3}" destId="{07D223B5-3CDE-4C2F-840E-0E10E13071D5}" srcOrd="0" destOrd="0" parTransId="{D506A592-3F48-4DC5-AECA-84A66FB3A50B}" sibTransId="{30991C46-3263-47E7-8687-2F94137DDA9B}"/>
    <dgm:cxn modelId="{FEF761EB-656B-45C6-BF8C-97DCEAC78A55}" type="presOf" srcId="{1836E82E-1AD2-4CB5-9A49-817FEDA6F782}" destId="{A263AA53-7F31-41C0-88B9-4A3949CBA15B}" srcOrd="0" destOrd="0" presId="urn:microsoft.com/office/officeart/2005/8/layout/vList2"/>
    <dgm:cxn modelId="{638CEB05-7BAA-4A2F-BBF4-8A6FF26B7CBE}" type="presParOf" srcId="{5FD05EA6-2C0A-4FDA-AF77-A80BFADF19AB}" destId="{768E2866-B711-4405-B4F4-49A09FEC0FB9}" srcOrd="0" destOrd="0" presId="urn:microsoft.com/office/officeart/2005/8/layout/vList2"/>
    <dgm:cxn modelId="{155F7096-547F-4953-8114-82846BCA1953}" type="presParOf" srcId="{5FD05EA6-2C0A-4FDA-AF77-A80BFADF19AB}" destId="{5084980D-206E-43D8-88A3-86330D085CF9}" srcOrd="1" destOrd="0" presId="urn:microsoft.com/office/officeart/2005/8/layout/vList2"/>
    <dgm:cxn modelId="{270B15A1-B77A-4096-B46E-1759127600B9}" type="presParOf" srcId="{5FD05EA6-2C0A-4FDA-AF77-A80BFADF19AB}" destId="{44E12862-2B81-45C3-A86F-B7EE11335961}" srcOrd="2" destOrd="0" presId="urn:microsoft.com/office/officeart/2005/8/layout/vList2"/>
    <dgm:cxn modelId="{D2279F18-5D13-465A-8F7F-7484B03FFE1C}" type="presParOf" srcId="{5FD05EA6-2C0A-4FDA-AF77-A80BFADF19AB}" destId="{09C74C58-CE69-4995-A33E-3109162B10E1}" srcOrd="3" destOrd="0" presId="urn:microsoft.com/office/officeart/2005/8/layout/vList2"/>
    <dgm:cxn modelId="{EDB2902F-C2C9-44D0-B99A-CF211026C826}" type="presParOf" srcId="{5FD05EA6-2C0A-4FDA-AF77-A80BFADF19AB}" destId="{1BF1CCFB-CE74-4828-AAB8-127800307202}" srcOrd="4" destOrd="0" presId="urn:microsoft.com/office/officeart/2005/8/layout/vList2"/>
    <dgm:cxn modelId="{6C740131-3CCA-4C99-BEA3-7365030772D8}" type="presParOf" srcId="{5FD05EA6-2C0A-4FDA-AF77-A80BFADF19AB}" destId="{9B7EC0F6-C339-4657-A2D3-75CAC00600E0}" srcOrd="5" destOrd="0" presId="urn:microsoft.com/office/officeart/2005/8/layout/vList2"/>
    <dgm:cxn modelId="{FEEBDA97-DBD5-478A-BAEE-C5A410132569}" type="presParOf" srcId="{5FD05EA6-2C0A-4FDA-AF77-A80BFADF19AB}" destId="{A263AA53-7F31-41C0-88B9-4A3949CBA15B}" srcOrd="6" destOrd="0" presId="urn:microsoft.com/office/officeart/2005/8/layout/vList2"/>
    <dgm:cxn modelId="{907298B9-081F-4390-B4E6-D558EC41FA00}" type="presParOf" srcId="{5FD05EA6-2C0A-4FDA-AF77-A80BFADF19AB}" destId="{C8420411-B2D1-48D0-B998-E99F6BB0A2EC}" srcOrd="7" destOrd="0" presId="urn:microsoft.com/office/officeart/2005/8/layout/vList2"/>
    <dgm:cxn modelId="{01E9BC58-2D43-403B-A87C-3A25BC360F71}" type="presParOf" srcId="{5FD05EA6-2C0A-4FDA-AF77-A80BFADF19AB}" destId="{2803963A-ED31-4C93-8834-81790E5026C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BA129-2901-4DD4-9B75-C117B522127D}">
      <dsp:nvSpPr>
        <dsp:cNvPr id="0" name=""/>
        <dsp:cNvSpPr/>
      </dsp:nvSpPr>
      <dsp:spPr>
        <a:xfrm>
          <a:off x="0" y="40302"/>
          <a:ext cx="6513603"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Officieel is het inbrengen van een katheter een voorbehouden handeling. </a:t>
          </a:r>
          <a:endParaRPr lang="en-US" sz="3400" kern="1200"/>
        </a:p>
      </dsp:txBody>
      <dsp:txXfrm>
        <a:off x="91269" y="131571"/>
        <a:ext cx="6331065" cy="1687122"/>
      </dsp:txXfrm>
    </dsp:sp>
    <dsp:sp modelId="{19B2CA71-5D18-42ED-B169-0B021F247D47}">
      <dsp:nvSpPr>
        <dsp:cNvPr id="0" name=""/>
        <dsp:cNvSpPr/>
      </dsp:nvSpPr>
      <dsp:spPr>
        <a:xfrm>
          <a:off x="0" y="2007883"/>
          <a:ext cx="6513603"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Als doktersassistent mag je deze handeling dus ook </a:t>
          </a:r>
          <a:r>
            <a:rPr lang="nl-NL" sz="3400" u="sng" kern="1200"/>
            <a:t>niet</a:t>
          </a:r>
          <a:r>
            <a:rPr lang="nl-NL" sz="3400" kern="1200"/>
            <a:t> zelfstandig uitvoeren. </a:t>
          </a:r>
          <a:endParaRPr lang="en-US" sz="3400" kern="1200"/>
        </a:p>
      </dsp:txBody>
      <dsp:txXfrm>
        <a:off x="91269" y="2099152"/>
        <a:ext cx="6331065" cy="1687122"/>
      </dsp:txXfrm>
    </dsp:sp>
    <dsp:sp modelId="{46C7FCFB-5D6B-4398-B1B6-823CBFE7B9F0}">
      <dsp:nvSpPr>
        <dsp:cNvPr id="0" name=""/>
        <dsp:cNvSpPr/>
      </dsp:nvSpPr>
      <dsp:spPr>
        <a:xfrm>
          <a:off x="0" y="3975463"/>
          <a:ext cx="6513603"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Het beroep doktersassistent staat namelijk nog niet in de wet BIG! </a:t>
          </a:r>
          <a:endParaRPr lang="en-US" sz="3400" kern="1200"/>
        </a:p>
      </dsp:txBody>
      <dsp:txXfrm>
        <a:off x="91269" y="4066732"/>
        <a:ext cx="6331065"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E2866-B711-4405-B4F4-49A09FEC0FB9}">
      <dsp:nvSpPr>
        <dsp:cNvPr id="0" name=""/>
        <dsp:cNvSpPr/>
      </dsp:nvSpPr>
      <dsp:spPr>
        <a:xfrm>
          <a:off x="0" y="78012"/>
          <a:ext cx="6513603" cy="1099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Een voorbehouden handeling is een risicovolle, medische handeling die alleen bevoegde zorgverleners mogen uitvoeren.</a:t>
          </a:r>
          <a:endParaRPr lang="en-US" sz="2000" kern="1200"/>
        </a:p>
      </dsp:txBody>
      <dsp:txXfrm>
        <a:off x="53688" y="131700"/>
        <a:ext cx="6406227" cy="992424"/>
      </dsp:txXfrm>
    </dsp:sp>
    <dsp:sp modelId="{44E12862-2B81-45C3-A86F-B7EE11335961}">
      <dsp:nvSpPr>
        <dsp:cNvPr id="0" name=""/>
        <dsp:cNvSpPr/>
      </dsp:nvSpPr>
      <dsp:spPr>
        <a:xfrm>
          <a:off x="0" y="1235412"/>
          <a:ext cx="6513603" cy="10998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In de wet BIG staat wie de voorbehouden handeling uit mag voeren.</a:t>
          </a:r>
          <a:endParaRPr lang="en-US" sz="2000" kern="1200"/>
        </a:p>
      </dsp:txBody>
      <dsp:txXfrm>
        <a:off x="53688" y="1289100"/>
        <a:ext cx="6406227" cy="992424"/>
      </dsp:txXfrm>
    </dsp:sp>
    <dsp:sp modelId="{1BF1CCFB-CE74-4828-AAB8-127800307202}">
      <dsp:nvSpPr>
        <dsp:cNvPr id="0" name=""/>
        <dsp:cNvSpPr/>
      </dsp:nvSpPr>
      <dsp:spPr>
        <a:xfrm>
          <a:off x="0" y="2392813"/>
          <a:ext cx="6513603" cy="1099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a:t>Artsen, tandartsen, verloskundigen, PA’s (physician assistants) en verpleegkundig specialisten. </a:t>
          </a:r>
          <a:endParaRPr lang="en-US" sz="2000" kern="1200"/>
        </a:p>
      </dsp:txBody>
      <dsp:txXfrm>
        <a:off x="53688" y="2446501"/>
        <a:ext cx="6406227" cy="992424"/>
      </dsp:txXfrm>
    </dsp:sp>
    <dsp:sp modelId="{A263AA53-7F31-41C0-88B9-4A3949CBA15B}">
      <dsp:nvSpPr>
        <dsp:cNvPr id="0" name=""/>
        <dsp:cNvSpPr/>
      </dsp:nvSpPr>
      <dsp:spPr>
        <a:xfrm>
          <a:off x="0" y="3550213"/>
          <a:ext cx="6513603" cy="10998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Er zijn in totaal 14 voorbehouden handelingen.</a:t>
          </a:r>
          <a:endParaRPr lang="en-US" sz="2000" kern="1200"/>
        </a:p>
      </dsp:txBody>
      <dsp:txXfrm>
        <a:off x="53688" y="3603901"/>
        <a:ext cx="6406227" cy="992424"/>
      </dsp:txXfrm>
    </dsp:sp>
    <dsp:sp modelId="{2803963A-ED31-4C93-8834-81790E5026C8}">
      <dsp:nvSpPr>
        <dsp:cNvPr id="0" name=""/>
        <dsp:cNvSpPr/>
      </dsp:nvSpPr>
      <dsp:spPr>
        <a:xfrm>
          <a:off x="0" y="4707613"/>
          <a:ext cx="6513603" cy="1099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Op de site van de Rijksoverheid kun je meer informatie vinden over voorbehouden handelingen, de wet BIG, etc.</a:t>
          </a:r>
          <a:endParaRPr lang="en-US" sz="2000" kern="1200"/>
        </a:p>
      </dsp:txBody>
      <dsp:txXfrm>
        <a:off x="53688" y="4761301"/>
        <a:ext cx="6406227"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E6FC2-6B8D-46B1-A90B-6BCEF24D7E2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8EFB11E-377D-4C80-97CA-08EFDCE9F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DB65F96-F85D-4890-9C5A-905F5A312212}"/>
              </a:ext>
            </a:extLst>
          </p:cNvPr>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Tijdelijke aanduiding voor voettekst 4">
            <a:extLst>
              <a:ext uri="{FF2B5EF4-FFF2-40B4-BE49-F238E27FC236}">
                <a16:creationId xmlns:a16="http://schemas.microsoft.com/office/drawing/2014/main" id="{FCD7C48D-602F-4A72-AB5B-59AED1D77A3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70F7696-13DF-4053-8D4C-310B002A464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68271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235FA-9834-4430-8292-437D9BB24B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A11B4FF-A3C4-4FD5-8573-71C1F32C6E7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F96304-C3DB-4090-A746-6B0484361D2A}"/>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Tijdelijke aanduiding voor voettekst 4">
            <a:extLst>
              <a:ext uri="{FF2B5EF4-FFF2-40B4-BE49-F238E27FC236}">
                <a16:creationId xmlns:a16="http://schemas.microsoft.com/office/drawing/2014/main" id="{A638B1B9-2763-4F51-B65D-5F3FA3E2A99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AF6B26-F770-4A09-A69D-B79C974F8538}"/>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8120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08E791-32F8-4AF1-9EFB-A51C282CE78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A57B98-6490-47D5-A43E-54598AC4423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E48E7C-71FF-44EF-BA92-A54985D8E961}"/>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Tijdelijke aanduiding voor voettekst 4">
            <a:extLst>
              <a:ext uri="{FF2B5EF4-FFF2-40B4-BE49-F238E27FC236}">
                <a16:creationId xmlns:a16="http://schemas.microsoft.com/office/drawing/2014/main" id="{D822B52E-2F11-44B5-BE2C-A721A5E57C5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DE02B21-B0BB-4909-9042-A0D9B10B4CF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3160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955AA-42B1-440E-83E4-282C758BD7D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EE5148-3701-4095-AD66-7A1CD80969E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81C8B4-0D6D-4F19-8485-3F6823C48239}"/>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Tijdelijke aanduiding voor voettekst 4">
            <a:extLst>
              <a:ext uri="{FF2B5EF4-FFF2-40B4-BE49-F238E27FC236}">
                <a16:creationId xmlns:a16="http://schemas.microsoft.com/office/drawing/2014/main" id="{513DB03B-B519-4CE2-B321-30EFFAA1876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A9BDC25-B451-41E3-A470-38FDA9EFDE1D}"/>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2520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6D0CB-DD84-4BB1-B0DC-E9A359A49C7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7C08488-6B27-42E6-986E-045D3B343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4268CEB-9E56-49CE-8A32-D1FE02067C81}"/>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Tijdelijke aanduiding voor voettekst 4">
            <a:extLst>
              <a:ext uri="{FF2B5EF4-FFF2-40B4-BE49-F238E27FC236}">
                <a16:creationId xmlns:a16="http://schemas.microsoft.com/office/drawing/2014/main" id="{2554FE79-655C-48C1-9A01-B8C5A89CAA1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EC37C48-0D2F-4996-ABB5-FC19DB1D0445}"/>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34645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B6A2E-6FB1-47B8-A50F-CCDD22D37D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D726D8-A3CC-46B8-B4CE-679736543C4D}"/>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1176808-5F10-43D7-AE00-52E57813856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96C198F-E1D3-45FD-93CD-9B1B1F70DED1}"/>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6" name="Tijdelijke aanduiding voor voettekst 5">
            <a:extLst>
              <a:ext uri="{FF2B5EF4-FFF2-40B4-BE49-F238E27FC236}">
                <a16:creationId xmlns:a16="http://schemas.microsoft.com/office/drawing/2014/main" id="{10C13C3B-E4A6-40C4-B213-2F344F0ACF76}"/>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FBDD59F9-7715-44C6-9B68-415FCE68D18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4296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B0A78-55E3-4B36-A0A1-E49E1DE4B5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9BEAF4B-FCC1-4A22-81A8-43BF4D2E8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E4C507A-007A-47DB-A845-E30ABEAD15B8}"/>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D168E24-FE17-4C49-8F9F-B33343BDB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A09E9F1-D7DF-4E12-A7BC-E6455CB6DF4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7980B6F-F085-41E4-9720-F27B86509B88}"/>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8" name="Tijdelijke aanduiding voor voettekst 7">
            <a:extLst>
              <a:ext uri="{FF2B5EF4-FFF2-40B4-BE49-F238E27FC236}">
                <a16:creationId xmlns:a16="http://schemas.microsoft.com/office/drawing/2014/main" id="{81AF12B9-FC49-4A69-BC1B-7FCD96B0B205}"/>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E2CB0B0-C221-4FEF-9F5B-B882C2AD8304}"/>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3522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23BAA-EE22-4EF2-9A97-979D972984B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6A4D916-4E67-4D3C-9085-2B5C0DD9E285}"/>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4" name="Tijdelijke aanduiding voor voettekst 3">
            <a:extLst>
              <a:ext uri="{FF2B5EF4-FFF2-40B4-BE49-F238E27FC236}">
                <a16:creationId xmlns:a16="http://schemas.microsoft.com/office/drawing/2014/main" id="{6FDA40FA-A34C-4A3C-BA00-5874094E6D22}"/>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938558DA-A1AE-4B90-BD4A-86219851B5F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806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80D6F2-0FE8-431C-A226-F17CBC5200F5}"/>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3" name="Tijdelijke aanduiding voor voettekst 2">
            <a:extLst>
              <a:ext uri="{FF2B5EF4-FFF2-40B4-BE49-F238E27FC236}">
                <a16:creationId xmlns:a16="http://schemas.microsoft.com/office/drawing/2014/main" id="{D7A47A58-0809-4AAD-BADF-5FD15D2A7D2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78AA244-AC79-4678-A2E8-FAB903B287D7}"/>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22860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1DF24-F3C9-43C5-9096-26D96547BE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7EFCB1-EF1D-409E-A8D0-552B31DA7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87D8B1D-10C3-4A2E-AB35-EA7A587DC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B38A44F-4E44-4BD1-9FBF-D5E1DF4624C0}"/>
              </a:ext>
            </a:extLst>
          </p:cNvPr>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6" name="Tijdelijke aanduiding voor voettekst 5">
            <a:extLst>
              <a:ext uri="{FF2B5EF4-FFF2-40B4-BE49-F238E27FC236}">
                <a16:creationId xmlns:a16="http://schemas.microsoft.com/office/drawing/2014/main" id="{C7E78ADC-AD2A-4B3B-95E9-E62FFB38A6CE}"/>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2C1EA3C-2F91-47F1-AC08-FA77704799BC}"/>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4984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D1C44-A775-4FEB-854B-76871E4DDB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108B590-40C9-4E7F-887D-0DFB0ECB2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5A6ACA2-DDE2-4737-BA2B-89F448FCC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B4E442E-B917-436C-9D09-AF7FD547A63A}"/>
              </a:ext>
            </a:extLst>
          </p:cNvPr>
          <p:cNvSpPr>
            <a:spLocks noGrp="1"/>
          </p:cNvSpPr>
          <p:nvPr>
            <p:ph type="dt" sz="half" idx="10"/>
          </p:nvPr>
        </p:nvSpPr>
        <p:spPr/>
        <p:txBody>
          <a:bodyPr/>
          <a:lstStyle/>
          <a:p>
            <a:fld id="{C7616CA0-919D-4A49-9C8A-62FDFB3A5183}" type="datetimeFigureOut">
              <a:rPr lang="en-US" smtClean="0"/>
              <a:t>10/1/2020</a:t>
            </a:fld>
            <a:endParaRPr lang="en-US" dirty="0"/>
          </a:p>
        </p:txBody>
      </p:sp>
      <p:sp>
        <p:nvSpPr>
          <p:cNvPr id="6" name="Tijdelijke aanduiding voor voettekst 5">
            <a:extLst>
              <a:ext uri="{FF2B5EF4-FFF2-40B4-BE49-F238E27FC236}">
                <a16:creationId xmlns:a16="http://schemas.microsoft.com/office/drawing/2014/main" id="{02263968-3306-424A-897E-5B2EDA1D72D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94B662E-CCE1-470F-AFD9-F2BF5FFE304D}"/>
              </a:ext>
            </a:extLst>
          </p:cNvPr>
          <p:cNvSpPr>
            <a:spLocks noGrp="1"/>
          </p:cNvSpPr>
          <p:nvPr>
            <p:ph type="sldNum" sz="quarter" idx="12"/>
          </p:nvPr>
        </p:nvSpPr>
        <p:spPr/>
        <p:txBody>
          <a:bodyPr/>
          <a:lstStyle/>
          <a:p>
            <a:fld id="{867E5644-1E61-4311-A31E-84CB9C7AA8A9}" type="slidenum">
              <a:rPr lang="en-US" smtClean="0"/>
              <a:t>‹nr.›</a:t>
            </a:fld>
            <a:endParaRPr lang="en-US" dirty="0"/>
          </a:p>
        </p:txBody>
      </p:sp>
    </p:spTree>
    <p:extLst>
      <p:ext uri="{BB962C8B-B14F-4D97-AF65-F5344CB8AC3E}">
        <p14:creationId xmlns:p14="http://schemas.microsoft.com/office/powerpoint/2010/main" val="121166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188C6B-F993-4127-B249-0EE1BA96A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20B7299-ABFB-4F42-805D-FE9698B77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ED0FA0-08DC-4E66-A16E-869127FF8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10/1/2020</a:t>
            </a:fld>
            <a:endParaRPr lang="en-US" dirty="0"/>
          </a:p>
        </p:txBody>
      </p:sp>
      <p:sp>
        <p:nvSpPr>
          <p:cNvPr id="5" name="Tijdelijke aanduiding voor voettekst 4">
            <a:extLst>
              <a:ext uri="{FF2B5EF4-FFF2-40B4-BE49-F238E27FC236}">
                <a16:creationId xmlns:a16="http://schemas.microsoft.com/office/drawing/2014/main" id="{5984AA15-7CAB-4762-8C32-C61B6C97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EE0EE4BF-CC18-4388-ABE6-17D378ADB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3954688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hyperlink" Target="http://www.instructivity.nl/films-index-abc.php?lette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158240" y="1122363"/>
            <a:ext cx="6339840" cy="2387600"/>
          </a:xfrm>
        </p:spPr>
        <p:txBody>
          <a:bodyPr>
            <a:normAutofit/>
          </a:bodyPr>
          <a:lstStyle/>
          <a:p>
            <a:pPr algn="l"/>
            <a:r>
              <a:rPr lang="nl-NL" sz="6600" b="1" dirty="0">
                <a:solidFill>
                  <a:schemeClr val="accent1"/>
                </a:solidFill>
              </a:rPr>
              <a:t>Blaaskatheters</a:t>
            </a:r>
            <a:br>
              <a:rPr lang="nl-NL" sz="6600" dirty="0"/>
            </a:br>
            <a:endParaRPr lang="nl-NL" sz="6600" dirty="0"/>
          </a:p>
        </p:txBody>
      </p:sp>
      <p:sp>
        <p:nvSpPr>
          <p:cNvPr id="3" name="Ondertitel 2"/>
          <p:cNvSpPr>
            <a:spLocks noGrp="1"/>
          </p:cNvSpPr>
          <p:nvPr>
            <p:ph type="subTitle" idx="1"/>
          </p:nvPr>
        </p:nvSpPr>
        <p:spPr>
          <a:xfrm>
            <a:off x="1158240" y="4700588"/>
            <a:ext cx="6339840" cy="1655762"/>
          </a:xfrm>
        </p:spPr>
        <p:txBody>
          <a:bodyPr>
            <a:normAutofit/>
          </a:bodyPr>
          <a:lstStyle/>
          <a:p>
            <a:pPr algn="l"/>
            <a:r>
              <a:rPr lang="nl-NL" dirty="0"/>
              <a:t>Bijgesteld 1-10-2020</a:t>
            </a:r>
          </a:p>
          <a:p>
            <a:pPr algn="l"/>
            <a:r>
              <a:rPr lang="nl-NL" dirty="0"/>
              <a:t>Bronnen: </a:t>
            </a:r>
            <a:r>
              <a:rPr lang="nl-NL" dirty="0" err="1"/>
              <a:t>Vilans</a:t>
            </a:r>
            <a:r>
              <a:rPr lang="nl-NL" dirty="0"/>
              <a:t> &amp; nurse </a:t>
            </a:r>
            <a:r>
              <a:rPr lang="nl-NL" dirty="0" err="1"/>
              <a:t>academy</a:t>
            </a:r>
            <a:r>
              <a:rPr lang="nl-NL" dirty="0"/>
              <a:t> </a:t>
            </a:r>
          </a:p>
        </p:txBody>
      </p:sp>
      <p:cxnSp>
        <p:nvCxnSpPr>
          <p:cNvPr id="27" name="Straight Connector 26">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6765464C-C84D-48B4-88ED-02651138E0AD}"/>
              </a:ext>
            </a:extLst>
          </p:cNvPr>
          <p:cNvPicPr>
            <a:picLocks noChangeAspect="1"/>
          </p:cNvPicPr>
          <p:nvPr/>
        </p:nvPicPr>
        <p:blipFill rotWithShape="1">
          <a:blip r:embed="rId2"/>
          <a:srcRect r="18251" b="2"/>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8172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4F0444-0CF0-4026-AA4D-EEE7D11963F2}"/>
              </a:ext>
            </a:extLst>
          </p:cNvPr>
          <p:cNvSpPr>
            <a:spLocks noGrp="1"/>
          </p:cNvSpPr>
          <p:nvPr>
            <p:ph type="title"/>
          </p:nvPr>
        </p:nvSpPr>
        <p:spPr>
          <a:xfrm>
            <a:off x="589560" y="856180"/>
            <a:ext cx="4560584" cy="1128068"/>
          </a:xfrm>
        </p:spPr>
        <p:txBody>
          <a:bodyPr anchor="ctr">
            <a:normAutofit/>
          </a:bodyPr>
          <a:lstStyle/>
          <a:p>
            <a:pPr>
              <a:spcBef>
                <a:spcPts val="750"/>
              </a:spcBef>
              <a:spcAft>
                <a:spcPts val="375"/>
              </a:spcAft>
            </a:pPr>
            <a:r>
              <a:rPr lang="nl-NL" sz="4000" b="1" dirty="0">
                <a:solidFill>
                  <a:schemeClr val="accent1"/>
                </a:solidFill>
                <a:ea typeface="Times New Roman" panose="02020603050405020304" pitchFamily="18" charset="0"/>
                <a:cs typeface="Times New Roman" panose="02020603050405020304" pitchFamily="18" charset="0"/>
              </a:rPr>
              <a:t>Kathetertips</a:t>
            </a:r>
            <a:endParaRPr lang="nl-NL" sz="4000" b="1" dirty="0">
              <a:solidFill>
                <a:schemeClr val="accent1"/>
              </a:solidFill>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2A221AB-8AE2-453A-947A-B2B1D60F9FE9}"/>
              </a:ext>
            </a:extLst>
          </p:cNvPr>
          <p:cNvSpPr>
            <a:spLocks noGrp="1"/>
          </p:cNvSpPr>
          <p:nvPr>
            <p:ph idx="1"/>
          </p:nvPr>
        </p:nvSpPr>
        <p:spPr>
          <a:xfrm>
            <a:off x="590719" y="2330505"/>
            <a:ext cx="4803113" cy="3979585"/>
          </a:xfrm>
        </p:spPr>
        <p:txBody>
          <a:bodyPr anchor="ctr">
            <a:normAutofit lnSpcReduction="10000"/>
          </a:bodyPr>
          <a:lstStyle/>
          <a:p>
            <a:pPr marL="0" indent="0">
              <a:buNone/>
            </a:pPr>
            <a:r>
              <a:rPr lang="nl-NL" sz="2000" dirty="0">
                <a:latin typeface="Arial" panose="020B0604020202020204" pitchFamily="34" charset="0"/>
                <a:ea typeface="Times New Roman" panose="02020603050405020304" pitchFamily="18" charset="0"/>
              </a:rPr>
              <a:t>Nr. 1. De standaard urethrale verblijfskatheter heeft een ‘</a:t>
            </a:r>
            <a:r>
              <a:rPr lang="nl-NL" sz="2000" dirty="0" err="1">
                <a:latin typeface="Arial" panose="020B0604020202020204" pitchFamily="34" charset="0"/>
                <a:ea typeface="Times New Roman" panose="02020603050405020304" pitchFamily="18" charset="0"/>
              </a:rPr>
              <a:t>nelaton</a:t>
            </a:r>
            <a:r>
              <a:rPr lang="nl-NL" sz="2000" dirty="0">
                <a:latin typeface="Arial" panose="020B0604020202020204" pitchFamily="34" charset="0"/>
                <a:ea typeface="Times New Roman" panose="02020603050405020304" pitchFamily="18" charset="0"/>
              </a:rPr>
              <a:t>’-tip. Het uiteinde van deze katheter is recht, met twee ogen voor drainage. </a:t>
            </a:r>
          </a:p>
          <a:p>
            <a:pPr marL="0" indent="0">
              <a:buNone/>
            </a:pPr>
            <a:r>
              <a:rPr lang="nl-NL" sz="2000" dirty="0">
                <a:latin typeface="Arial" panose="020B0604020202020204" pitchFamily="34" charset="0"/>
                <a:ea typeface="Times New Roman" panose="02020603050405020304" pitchFamily="18" charset="0"/>
              </a:rPr>
              <a:t>Nr. 2. Bij continue blaasspoeling wordt een </a:t>
            </a:r>
            <a:r>
              <a:rPr lang="nl-NL" sz="2000" dirty="0" err="1">
                <a:latin typeface="Arial" panose="020B0604020202020204" pitchFamily="34" charset="0"/>
                <a:ea typeface="Times New Roman" panose="02020603050405020304" pitchFamily="18" charset="0"/>
              </a:rPr>
              <a:t>couvelair</a:t>
            </a:r>
            <a:r>
              <a:rPr lang="nl-NL" sz="2000" dirty="0">
                <a:latin typeface="Arial" panose="020B0604020202020204" pitchFamily="34" charset="0"/>
                <a:ea typeface="Times New Roman" panose="02020603050405020304" pitchFamily="18" charset="0"/>
              </a:rPr>
              <a:t> katheter gebruikt met een open tip.</a:t>
            </a:r>
          </a:p>
          <a:p>
            <a:pPr marL="0" indent="0">
              <a:buNone/>
            </a:pPr>
            <a:r>
              <a:rPr lang="nl-NL" sz="2000" dirty="0">
                <a:latin typeface="Arial" panose="020B0604020202020204" pitchFamily="34" charset="0"/>
                <a:ea typeface="Times New Roman" panose="02020603050405020304" pitchFamily="18" charset="0"/>
              </a:rPr>
              <a:t>Nr. 3 Voor mannen die moeilijk te katheteriseren zijn ten gevolge van prostaathypertrofie, kan gebruik worden gemaakt van een </a:t>
            </a:r>
            <a:r>
              <a:rPr lang="nl-NL" sz="2000" dirty="0" err="1">
                <a:latin typeface="Arial" panose="020B0604020202020204" pitchFamily="34" charset="0"/>
                <a:ea typeface="Times New Roman" panose="02020603050405020304" pitchFamily="18" charset="0"/>
              </a:rPr>
              <a:t>Tiemann</a:t>
            </a:r>
            <a:r>
              <a:rPr lang="nl-NL" sz="2000" dirty="0">
                <a:latin typeface="Arial" panose="020B0604020202020204" pitchFamily="34" charset="0"/>
                <a:ea typeface="Times New Roman" panose="02020603050405020304" pitchFamily="18" charset="0"/>
              </a:rPr>
              <a:t>-katheter. Deze heeft een harde, gebogen tip met twee drainageogen achter de gebogen tip</a:t>
            </a:r>
            <a:endParaRPr lang="nl-NL"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D68E396-B5E1-4A24-B430-EC34A809737F}"/>
              </a:ext>
            </a:extLst>
          </p:cNvPr>
          <p:cNvPicPr>
            <a:picLocks noChangeAspect="1"/>
          </p:cNvPicPr>
          <p:nvPr/>
        </p:nvPicPr>
        <p:blipFill rotWithShape="1">
          <a:blip r:embed="rId2"/>
          <a:srcRect l="6642" r="-3" b="-3"/>
          <a:stretch/>
        </p:blipFill>
        <p:spPr>
          <a:xfrm>
            <a:off x="5977788" y="799352"/>
            <a:ext cx="5425410" cy="5259296"/>
          </a:xfrm>
          <a:prstGeom prst="rect">
            <a:avLst/>
          </a:prstGeom>
        </p:spPr>
      </p:pic>
    </p:spTree>
    <p:extLst>
      <p:ext uri="{BB962C8B-B14F-4D97-AF65-F5344CB8AC3E}">
        <p14:creationId xmlns:p14="http://schemas.microsoft.com/office/powerpoint/2010/main" val="231193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F3C57-DEEC-4CD8-B54C-3EAC98A2D74F}"/>
              </a:ext>
            </a:extLst>
          </p:cNvPr>
          <p:cNvSpPr>
            <a:spLocks noGrp="1"/>
          </p:cNvSpPr>
          <p:nvPr>
            <p:ph type="title"/>
          </p:nvPr>
        </p:nvSpPr>
        <p:spPr>
          <a:xfrm>
            <a:off x="616226" y="574675"/>
            <a:ext cx="14595199" cy="1325563"/>
          </a:xfrm>
        </p:spPr>
        <p:txBody>
          <a:bodyPr>
            <a:normAutofit/>
          </a:bodyPr>
          <a:lstStyle/>
          <a:p>
            <a:pPr>
              <a:lnSpc>
                <a:spcPct val="130000"/>
              </a:lnSpc>
              <a:spcBef>
                <a:spcPts val="1125"/>
              </a:spcBef>
              <a:spcAft>
                <a:spcPts val="750"/>
              </a:spcAft>
            </a:pPr>
            <a:r>
              <a:rPr lang="nl-NL" sz="4000" b="1" dirty="0">
                <a:solidFill>
                  <a:schemeClr val="accent1"/>
                </a:solidFill>
                <a:ea typeface="Times New Roman" panose="02020603050405020304" pitchFamily="18" charset="0"/>
                <a:cs typeface="Times New Roman" panose="02020603050405020304" pitchFamily="18" charset="0"/>
              </a:rPr>
              <a:t>Kathetermaat</a:t>
            </a:r>
            <a:endParaRPr lang="nl-NL" sz="4000" dirty="0">
              <a:solidFill>
                <a:schemeClr val="accent1"/>
              </a:solidFill>
            </a:endParaRPr>
          </a:p>
        </p:txBody>
      </p:sp>
      <p:sp>
        <p:nvSpPr>
          <p:cNvPr id="3" name="Tijdelijke aanduiding voor inhoud 2">
            <a:extLst>
              <a:ext uri="{FF2B5EF4-FFF2-40B4-BE49-F238E27FC236}">
                <a16:creationId xmlns:a16="http://schemas.microsoft.com/office/drawing/2014/main" id="{BAE7CAA6-8D64-4FF8-8628-6FE9571C8DA8}"/>
              </a:ext>
            </a:extLst>
          </p:cNvPr>
          <p:cNvSpPr>
            <a:spLocks noGrp="1"/>
          </p:cNvSpPr>
          <p:nvPr>
            <p:ph idx="1"/>
          </p:nvPr>
        </p:nvSpPr>
        <p:spPr>
          <a:xfrm>
            <a:off x="487017" y="1825625"/>
            <a:ext cx="11569147" cy="4351338"/>
          </a:xfrm>
        </p:spPr>
        <p:txBody>
          <a:bodyPr/>
          <a:lstStyle/>
          <a:p>
            <a:pPr marL="0" indent="0">
              <a:buNone/>
            </a:pPr>
            <a:r>
              <a:rPr lang="nl-NL" dirty="0"/>
              <a:t>De diameter van de katheter wordt uitgedrukt in Carrière (</a:t>
            </a:r>
            <a:r>
              <a:rPr lang="nl-NL" dirty="0" err="1"/>
              <a:t>Ch</a:t>
            </a:r>
            <a:r>
              <a:rPr lang="nl-NL" dirty="0"/>
              <a:t>, 1 </a:t>
            </a:r>
            <a:r>
              <a:rPr lang="nl-NL" dirty="0" err="1"/>
              <a:t>Ch</a:t>
            </a:r>
            <a:r>
              <a:rPr lang="nl-NL" dirty="0"/>
              <a:t> = 0,3 mm). Er bestaat een internationale kleurcode voor de diverse diameters.</a:t>
            </a:r>
            <a:r>
              <a:rPr lang="nl-NL" dirty="0">
                <a:solidFill>
                  <a:srgbClr val="000000"/>
                </a:solidFill>
                <a:latin typeface="Arial" panose="020B0604020202020204" pitchFamily="34" charset="0"/>
                <a:ea typeface="Times New Roman" panose="02020603050405020304" pitchFamily="18" charset="0"/>
              </a:rPr>
              <a:t> </a:t>
            </a:r>
          </a:p>
          <a:p>
            <a:pPr marL="0" indent="0">
              <a:buNone/>
            </a:pPr>
            <a:endParaRPr lang="nl-NL" dirty="0">
              <a:solidFill>
                <a:srgbClr val="000000"/>
              </a:solidFill>
              <a:latin typeface="Arial" panose="020B0604020202020204" pitchFamily="34" charset="0"/>
              <a:ea typeface="Times New Roman" panose="02020603050405020304" pitchFamily="18" charset="0"/>
            </a:endParaRPr>
          </a:p>
          <a:p>
            <a:pPr marL="0" indent="0">
              <a:buNone/>
            </a:pPr>
            <a:endParaRPr lang="nl-NL" dirty="0">
              <a:solidFill>
                <a:srgbClr val="000000"/>
              </a:solidFill>
              <a:latin typeface="Arial" panose="020B0604020202020204" pitchFamily="34" charset="0"/>
              <a:ea typeface="Times New Roman" panose="02020603050405020304" pitchFamily="18" charset="0"/>
            </a:endParaRPr>
          </a:p>
          <a:p>
            <a:pPr marL="0" indent="0">
              <a:buNone/>
            </a:pPr>
            <a:endParaRPr lang="nl-NL" dirty="0">
              <a:solidFill>
                <a:srgbClr val="000000"/>
              </a:solidFill>
              <a:latin typeface="Arial" panose="020B0604020202020204" pitchFamily="34" charset="0"/>
              <a:ea typeface="Times New Roman" panose="02020603050405020304" pitchFamily="18" charset="0"/>
            </a:endParaRPr>
          </a:p>
          <a:p>
            <a:endParaRPr lang="nl-NL" dirty="0"/>
          </a:p>
        </p:txBody>
      </p:sp>
      <p:sp>
        <p:nvSpPr>
          <p:cNvPr id="5" name="Rectangle 1">
            <a:extLst>
              <a:ext uri="{FF2B5EF4-FFF2-40B4-BE49-F238E27FC236}">
                <a16:creationId xmlns:a16="http://schemas.microsoft.com/office/drawing/2014/main" id="{EFC3FF11-B867-4BFF-86F5-88C861D2D971}"/>
              </a:ext>
            </a:extLst>
          </p:cNvPr>
          <p:cNvSpPr>
            <a:spLocks noChangeArrowheads="1"/>
          </p:cNvSpPr>
          <p:nvPr/>
        </p:nvSpPr>
        <p:spPr bwMode="auto">
          <a:xfrm>
            <a:off x="-1479106" y="3342934"/>
            <a:ext cx="1695246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BD91BA9D-80AE-42C8-B89C-3EC59413AB66}"/>
              </a:ext>
            </a:extLst>
          </p:cNvPr>
          <p:cNvPicPr>
            <a:picLocks noChangeAspect="1"/>
          </p:cNvPicPr>
          <p:nvPr/>
        </p:nvPicPr>
        <p:blipFill>
          <a:blip r:embed="rId2"/>
          <a:stretch>
            <a:fillRect/>
          </a:stretch>
        </p:blipFill>
        <p:spPr>
          <a:xfrm>
            <a:off x="755304" y="3458350"/>
            <a:ext cx="9319752" cy="2964815"/>
          </a:xfrm>
          <a:prstGeom prst="rect">
            <a:avLst/>
          </a:prstGeom>
        </p:spPr>
      </p:pic>
    </p:spTree>
    <p:extLst>
      <p:ext uri="{BB962C8B-B14F-4D97-AF65-F5344CB8AC3E}">
        <p14:creationId xmlns:p14="http://schemas.microsoft.com/office/powerpoint/2010/main" val="369279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9818B-79A5-4687-A4C0-ECD78C90C56E}"/>
              </a:ext>
            </a:extLst>
          </p:cNvPr>
          <p:cNvSpPr>
            <a:spLocks noGrp="1"/>
          </p:cNvSpPr>
          <p:nvPr>
            <p:ph type="title"/>
          </p:nvPr>
        </p:nvSpPr>
        <p:spPr>
          <a:xfrm>
            <a:off x="838200" y="500062"/>
            <a:ext cx="10515600" cy="1325563"/>
          </a:xfrm>
        </p:spPr>
        <p:txBody>
          <a:bodyPr>
            <a:normAutofit/>
          </a:bodyPr>
          <a:lstStyle/>
          <a:p>
            <a:pPr>
              <a:lnSpc>
                <a:spcPct val="130000"/>
              </a:lnSpc>
              <a:spcBef>
                <a:spcPts val="1125"/>
              </a:spcBef>
              <a:spcAft>
                <a:spcPts val="750"/>
              </a:spcAft>
            </a:pPr>
            <a:r>
              <a:rPr lang="nl-NL" sz="4000" b="1" dirty="0">
                <a:solidFill>
                  <a:schemeClr val="accent1"/>
                </a:solidFill>
                <a:ea typeface="Times New Roman" panose="02020603050405020304" pitchFamily="18" charset="0"/>
                <a:cs typeface="Times New Roman" panose="02020603050405020304" pitchFamily="18" charset="0"/>
              </a:rPr>
              <a:t>Katheterballon</a:t>
            </a:r>
            <a:endParaRPr lang="nl-NL" sz="4000" b="1" dirty="0">
              <a:solidFill>
                <a:schemeClr val="accent1"/>
              </a:solidFill>
            </a:endParaRPr>
          </a:p>
        </p:txBody>
      </p:sp>
      <p:sp>
        <p:nvSpPr>
          <p:cNvPr id="3" name="Tijdelijke aanduiding voor inhoud 2">
            <a:extLst>
              <a:ext uri="{FF2B5EF4-FFF2-40B4-BE49-F238E27FC236}">
                <a16:creationId xmlns:a16="http://schemas.microsoft.com/office/drawing/2014/main" id="{AF579563-C3DC-495E-913B-F85C960DABD8}"/>
              </a:ext>
            </a:extLst>
          </p:cNvPr>
          <p:cNvSpPr>
            <a:spLocks noGrp="1"/>
          </p:cNvSpPr>
          <p:nvPr>
            <p:ph idx="1"/>
          </p:nvPr>
        </p:nvSpPr>
        <p:spPr/>
        <p:txBody>
          <a:bodyPr>
            <a:normAutofit/>
          </a:bodyPr>
          <a:lstStyle/>
          <a:p>
            <a:pPr marL="0" indent="0">
              <a:buNone/>
            </a:pPr>
            <a:r>
              <a:rPr lang="nl-NL" sz="2400" dirty="0">
                <a:latin typeface="Arial" panose="020B0604020202020204" pitchFamily="34" charset="0"/>
                <a:cs typeface="Arial" panose="020B0604020202020204" pitchFamily="34" charset="0"/>
              </a:rPr>
              <a:t>De meest gebruikte verblijfskatheters hebben dicht onder de tip een ballon die na het inbrengen van de katheter wordt gevuld met vloeistof, zodat de katheter niet uit de blaas kan schieten (</a:t>
            </a:r>
            <a:r>
              <a:rPr lang="nl-NL" sz="2400" dirty="0" err="1">
                <a:latin typeface="Arial" panose="020B0604020202020204" pitchFamily="34" charset="0"/>
                <a:cs typeface="Arial" panose="020B0604020202020204" pitchFamily="34" charset="0"/>
              </a:rPr>
              <a:t>Foley</a:t>
            </a:r>
            <a:r>
              <a:rPr lang="nl-NL" sz="2400" dirty="0">
                <a:latin typeface="Arial" panose="020B0604020202020204" pitchFamily="34" charset="0"/>
                <a:cs typeface="Arial" panose="020B0604020202020204" pitchFamily="34" charset="0"/>
              </a:rPr>
              <a:t> katheter).</a:t>
            </a:r>
          </a:p>
          <a:p>
            <a:pPr marL="0" indent="0">
              <a:buNone/>
            </a:pPr>
            <a:r>
              <a:rPr lang="nl-NL" sz="2400" dirty="0">
                <a:latin typeface="Arial" panose="020B0604020202020204" pitchFamily="34" charset="0"/>
                <a:cs typeface="Arial" panose="020B0604020202020204" pitchFamily="34" charset="0"/>
              </a:rPr>
              <a:t>Mogelijke complicaties:  </a:t>
            </a:r>
            <a:r>
              <a:rPr lang="nl-NL" sz="2400" dirty="0" err="1">
                <a:latin typeface="Arial" panose="020B0604020202020204" pitchFamily="34" charset="0"/>
                <a:cs typeface="Arial" panose="020B0604020202020204" pitchFamily="34" charset="0"/>
              </a:rPr>
              <a:t>bacteriurie</a:t>
            </a:r>
            <a:r>
              <a:rPr lang="nl-NL" sz="2400" dirty="0">
                <a:latin typeface="Arial" panose="020B0604020202020204" pitchFamily="34" charset="0"/>
                <a:cs typeface="Arial" panose="020B0604020202020204" pitchFamily="34" charset="0"/>
              </a:rPr>
              <a:t> en urineweginfecties, omdat er altijd een beetje urine in de blaas achterblijft</a:t>
            </a:r>
          </a:p>
        </p:txBody>
      </p:sp>
      <p:pic>
        <p:nvPicPr>
          <p:cNvPr id="4" name="Afbeelding 3" descr="Blaaskatheter met ballon">
            <a:extLst>
              <a:ext uri="{FF2B5EF4-FFF2-40B4-BE49-F238E27FC236}">
                <a16:creationId xmlns:a16="http://schemas.microsoft.com/office/drawing/2014/main" id="{1159463B-604B-4AB4-A130-580675CF99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3090" y="3581400"/>
            <a:ext cx="2857500" cy="2463800"/>
          </a:xfrm>
          <a:prstGeom prst="rect">
            <a:avLst/>
          </a:prstGeom>
          <a:noFill/>
          <a:ln>
            <a:noFill/>
          </a:ln>
        </p:spPr>
      </p:pic>
    </p:spTree>
    <p:extLst>
      <p:ext uri="{BB962C8B-B14F-4D97-AF65-F5344CB8AC3E}">
        <p14:creationId xmlns:p14="http://schemas.microsoft.com/office/powerpoint/2010/main" val="298577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2C4AC-B932-44CA-8C61-64AD2C424433}"/>
              </a:ext>
            </a:extLst>
          </p:cNvPr>
          <p:cNvSpPr>
            <a:spLocks noGrp="1"/>
          </p:cNvSpPr>
          <p:nvPr>
            <p:ph type="title"/>
          </p:nvPr>
        </p:nvSpPr>
        <p:spPr>
          <a:xfrm>
            <a:off x="589560" y="856180"/>
            <a:ext cx="4560584" cy="1128068"/>
          </a:xfrm>
        </p:spPr>
        <p:txBody>
          <a:bodyPr anchor="ctr">
            <a:normAutofit/>
          </a:bodyPr>
          <a:lstStyle/>
          <a:p>
            <a:r>
              <a:rPr lang="nl-NL" sz="3700" b="1" dirty="0">
                <a:solidFill>
                  <a:schemeClr val="accent1"/>
                </a:solidFill>
              </a:rPr>
              <a:t>Voorbeeld van een mogelijke complicatie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2183CD8-391C-408A-A9E6-4CE70967687D}"/>
              </a:ext>
            </a:extLst>
          </p:cNvPr>
          <p:cNvSpPr>
            <a:spLocks noGrp="1"/>
          </p:cNvSpPr>
          <p:nvPr>
            <p:ph idx="1"/>
          </p:nvPr>
        </p:nvSpPr>
        <p:spPr>
          <a:xfrm>
            <a:off x="590719" y="2330505"/>
            <a:ext cx="4559425" cy="3979585"/>
          </a:xfrm>
        </p:spPr>
        <p:txBody>
          <a:bodyPr anchor="ctr">
            <a:normAutofit/>
          </a:bodyPr>
          <a:lstStyle/>
          <a:p>
            <a:pPr marL="0" indent="0">
              <a:buNone/>
            </a:pPr>
            <a:r>
              <a:rPr lang="nl-NL" sz="2000" dirty="0"/>
              <a:t>Het zien van urine is geen garantie dat de katheter daadwerkelijk goed zit. Het kan zijn dat het oog van de katheter wel gedeeltelijk in de blaas zit, maar het ballonnetje zit nog in het prostaatweefsel.</a:t>
            </a:r>
          </a:p>
          <a:p>
            <a:pPr marL="0" indent="0">
              <a:buNone/>
            </a:pPr>
            <a:r>
              <a:rPr lang="nl-NL" sz="2000" dirty="0"/>
              <a:t>Het opblazen van de ballon veroorzaakt veel schade aan de urethra en prostaat.</a:t>
            </a:r>
          </a:p>
          <a:p>
            <a:pPr marL="0" indent="0">
              <a:buNone/>
            </a:pPr>
            <a:endParaRPr lang="nl-NL" sz="2000" dirty="0"/>
          </a:p>
          <a:p>
            <a:pPr marL="0" indent="0">
              <a:buNone/>
            </a:pPr>
            <a:r>
              <a:rPr lang="nl-NL" sz="1400" dirty="0"/>
              <a:t>Bron: nurse </a:t>
            </a:r>
            <a:r>
              <a:rPr lang="nl-NL" sz="1400" dirty="0" err="1"/>
              <a:t>academy</a:t>
            </a:r>
            <a:endParaRPr lang="nl-NL" sz="1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79AD5769-00F6-4589-8700-B2C82F8E2F77}"/>
              </a:ext>
            </a:extLst>
          </p:cNvPr>
          <p:cNvPicPr>
            <a:picLocks noChangeAspect="1"/>
          </p:cNvPicPr>
          <p:nvPr/>
        </p:nvPicPr>
        <p:blipFill rotWithShape="1">
          <a:blip r:embed="rId2"/>
          <a:srcRect l="3031" r="-4" b="-3"/>
          <a:stretch/>
        </p:blipFill>
        <p:spPr>
          <a:xfrm>
            <a:off x="5977788" y="799352"/>
            <a:ext cx="5425410" cy="5259296"/>
          </a:xfrm>
          <a:prstGeom prst="rect">
            <a:avLst/>
          </a:prstGeom>
        </p:spPr>
      </p:pic>
    </p:spTree>
    <p:extLst>
      <p:ext uri="{BB962C8B-B14F-4D97-AF65-F5344CB8AC3E}">
        <p14:creationId xmlns:p14="http://schemas.microsoft.com/office/powerpoint/2010/main" val="46920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3029" y="1012004"/>
            <a:ext cx="3416158" cy="4795408"/>
          </a:xfrm>
        </p:spPr>
        <p:txBody>
          <a:bodyPr>
            <a:normAutofit/>
          </a:bodyPr>
          <a:lstStyle/>
          <a:p>
            <a:r>
              <a:rPr lang="nl-NL" cap="none">
                <a:solidFill>
                  <a:srgbClr val="FFFFFF"/>
                </a:solidFill>
              </a:rPr>
              <a:t>Volgens de wet BIG</a:t>
            </a:r>
          </a:p>
        </p:txBody>
      </p:sp>
      <p:graphicFrame>
        <p:nvGraphicFramePr>
          <p:cNvPr id="5" name="Tijdelijke aanduiding voor inhoud 2">
            <a:extLst>
              <a:ext uri="{FF2B5EF4-FFF2-40B4-BE49-F238E27FC236}">
                <a16:creationId xmlns:a16="http://schemas.microsoft.com/office/drawing/2014/main" id="{2EEBD6FE-C381-47CE-BB1C-FFA04750FE7E}"/>
              </a:ext>
            </a:extLst>
          </p:cNvPr>
          <p:cNvGraphicFramePr>
            <a:graphicFrameLocks noGrp="1"/>
          </p:cNvGraphicFramePr>
          <p:nvPr>
            <p:ph idx="1"/>
            <p:extLst>
              <p:ext uri="{D42A27DB-BD31-4B8C-83A1-F6EECF244321}">
                <p14:modId xmlns:p14="http://schemas.microsoft.com/office/powerpoint/2010/main" val="29561895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04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3029" y="1012004"/>
            <a:ext cx="3416158" cy="4795408"/>
          </a:xfrm>
        </p:spPr>
        <p:txBody>
          <a:bodyPr>
            <a:normAutofit/>
          </a:bodyPr>
          <a:lstStyle/>
          <a:p>
            <a:r>
              <a:rPr lang="nl-NL" sz="4100" cap="none">
                <a:solidFill>
                  <a:srgbClr val="FFFFFF"/>
                </a:solidFill>
              </a:rPr>
              <a:t>Wat is een voorbehouden handeling?</a:t>
            </a:r>
          </a:p>
        </p:txBody>
      </p:sp>
      <p:graphicFrame>
        <p:nvGraphicFramePr>
          <p:cNvPr id="7" name="Tijdelijke aanduiding voor inhoud 2">
            <a:extLst>
              <a:ext uri="{FF2B5EF4-FFF2-40B4-BE49-F238E27FC236}">
                <a16:creationId xmlns:a16="http://schemas.microsoft.com/office/drawing/2014/main" id="{F99FA97C-1D63-4E8A-937F-B10D9E741BEF}"/>
              </a:ext>
            </a:extLst>
          </p:cNvPr>
          <p:cNvGraphicFramePr>
            <a:graphicFrameLocks noGrp="1"/>
          </p:cNvGraphicFramePr>
          <p:nvPr>
            <p:ph idx="1"/>
            <p:extLst>
              <p:ext uri="{D42A27DB-BD31-4B8C-83A1-F6EECF244321}">
                <p14:modId xmlns:p14="http://schemas.microsoft.com/office/powerpoint/2010/main" val="350707693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50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85A62-5314-45D5-AF36-B345EF2181F9}"/>
              </a:ext>
            </a:extLst>
          </p:cNvPr>
          <p:cNvSpPr>
            <a:spLocks noGrp="1"/>
          </p:cNvSpPr>
          <p:nvPr>
            <p:ph type="title"/>
          </p:nvPr>
        </p:nvSpPr>
        <p:spPr/>
        <p:txBody>
          <a:bodyPr>
            <a:normAutofit/>
          </a:bodyPr>
          <a:lstStyle/>
          <a:p>
            <a:r>
              <a:rPr lang="nl-NL" sz="4000" b="1" dirty="0">
                <a:solidFill>
                  <a:schemeClr val="accent1"/>
                </a:solidFill>
              </a:rPr>
              <a:t>Link naar </a:t>
            </a:r>
            <a:r>
              <a:rPr lang="nl-NL" sz="4000" b="1" dirty="0" err="1">
                <a:solidFill>
                  <a:schemeClr val="accent1"/>
                </a:solidFill>
              </a:rPr>
              <a:t>instructivity</a:t>
            </a:r>
            <a:endParaRPr lang="nl-NL" sz="4000" b="1" dirty="0">
              <a:solidFill>
                <a:schemeClr val="accent1"/>
              </a:solidFill>
            </a:endParaRPr>
          </a:p>
        </p:txBody>
      </p:sp>
      <p:sp>
        <p:nvSpPr>
          <p:cNvPr id="3" name="Tijdelijke aanduiding voor inhoud 2">
            <a:extLst>
              <a:ext uri="{FF2B5EF4-FFF2-40B4-BE49-F238E27FC236}">
                <a16:creationId xmlns:a16="http://schemas.microsoft.com/office/drawing/2014/main" id="{E5407EDB-D643-4581-8797-ADFD56842329}"/>
              </a:ext>
            </a:extLst>
          </p:cNvPr>
          <p:cNvSpPr>
            <a:spLocks noGrp="1"/>
          </p:cNvSpPr>
          <p:nvPr>
            <p:ph idx="1"/>
          </p:nvPr>
        </p:nvSpPr>
        <p:spPr/>
        <p:txBody>
          <a:bodyPr/>
          <a:lstStyle/>
          <a:p>
            <a:pPr marL="0" indent="0">
              <a:buNone/>
            </a:pPr>
            <a:r>
              <a:rPr lang="nl-NL" dirty="0"/>
              <a:t>Onderwerp: Blaaskatheter inbrengen</a:t>
            </a:r>
          </a:p>
          <a:p>
            <a:endParaRPr lang="nl-NL" dirty="0"/>
          </a:p>
          <a:p>
            <a:r>
              <a:rPr lang="nl-NL" dirty="0">
                <a:hlinkClick r:id="rId2"/>
              </a:rPr>
              <a:t>http://www.instructivity.nl/films-index-abc.php?letter=U</a:t>
            </a:r>
            <a:endParaRPr lang="nl-NL" dirty="0"/>
          </a:p>
          <a:p>
            <a:pPr marL="0" indent="0">
              <a:buNone/>
            </a:pPr>
            <a:endParaRPr lang="nl-NL" dirty="0"/>
          </a:p>
        </p:txBody>
      </p:sp>
    </p:spTree>
    <p:extLst>
      <p:ext uri="{BB962C8B-B14F-4D97-AF65-F5344CB8AC3E}">
        <p14:creationId xmlns:p14="http://schemas.microsoft.com/office/powerpoint/2010/main" val="6941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8325B4-D932-40F9-9ADC-126558308DD0}"/>
              </a:ext>
            </a:extLst>
          </p:cNvPr>
          <p:cNvSpPr>
            <a:spLocks noGrp="1"/>
          </p:cNvSpPr>
          <p:nvPr>
            <p:ph type="title"/>
          </p:nvPr>
        </p:nvSpPr>
        <p:spPr>
          <a:xfrm>
            <a:off x="589560" y="856180"/>
            <a:ext cx="4560584" cy="1128068"/>
          </a:xfrm>
        </p:spPr>
        <p:txBody>
          <a:bodyPr anchor="ctr">
            <a:normAutofit/>
          </a:bodyPr>
          <a:lstStyle/>
          <a:p>
            <a:r>
              <a:rPr lang="nl-NL" sz="4000" b="1" dirty="0">
                <a:solidFill>
                  <a:schemeClr val="accent1"/>
                </a:solidFill>
              </a:rPr>
              <a:t>Blaaskatheters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6F4D7EE-0430-4716-AE2F-AFF3FAD669B3}"/>
              </a:ext>
            </a:extLst>
          </p:cNvPr>
          <p:cNvSpPr>
            <a:spLocks noGrp="1"/>
          </p:cNvSpPr>
          <p:nvPr>
            <p:ph idx="1"/>
          </p:nvPr>
        </p:nvSpPr>
        <p:spPr>
          <a:xfrm>
            <a:off x="590719" y="2330505"/>
            <a:ext cx="4559425" cy="3979585"/>
          </a:xfrm>
        </p:spPr>
        <p:txBody>
          <a:bodyPr anchor="ctr">
            <a:normAutofit/>
          </a:bodyPr>
          <a:lstStyle/>
          <a:p>
            <a:pPr marL="0" indent="0">
              <a:buNone/>
            </a:pPr>
            <a:r>
              <a:rPr lang="nl-NL" dirty="0">
                <a:latin typeface="Arial" panose="020B0604020202020204" pitchFamily="34" charset="0"/>
                <a:cs typeface="Arial" panose="020B0604020202020204" pitchFamily="34" charset="0"/>
              </a:rPr>
              <a:t>Blaaskatheters worden gebruikt om de afvloed van urine uit de blaas te waarborgen als urine in de blaas achterblijft.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14">
            <a:extLst>
              <a:ext uri="{FF2B5EF4-FFF2-40B4-BE49-F238E27FC236}">
                <a16:creationId xmlns:a16="http://schemas.microsoft.com/office/drawing/2014/main" id="{B415B894-04F4-4AF0-A1DC-D88B06DD77B4}"/>
              </a:ext>
            </a:extLst>
          </p:cNvPr>
          <p:cNvPicPr>
            <a:picLocks noChangeAspect="1"/>
          </p:cNvPicPr>
          <p:nvPr/>
        </p:nvPicPr>
        <p:blipFill>
          <a:blip r:embed="rId2"/>
          <a:stretch>
            <a:fillRect/>
          </a:stretch>
        </p:blipFill>
        <p:spPr>
          <a:xfrm>
            <a:off x="5769443" y="2090569"/>
            <a:ext cx="5842099" cy="3227760"/>
          </a:xfrm>
          <a:prstGeom prst="rect">
            <a:avLst/>
          </a:prstGeom>
        </p:spPr>
      </p:pic>
    </p:spTree>
    <p:extLst>
      <p:ext uri="{BB962C8B-B14F-4D97-AF65-F5344CB8AC3E}">
        <p14:creationId xmlns:p14="http://schemas.microsoft.com/office/powerpoint/2010/main" val="140935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13219-2148-447B-9BC7-9D9A6ECD095B}"/>
              </a:ext>
            </a:extLst>
          </p:cNvPr>
          <p:cNvSpPr>
            <a:spLocks noGrp="1"/>
          </p:cNvSpPr>
          <p:nvPr>
            <p:ph type="title"/>
          </p:nvPr>
        </p:nvSpPr>
        <p:spPr/>
        <p:txBody>
          <a:bodyPr>
            <a:normAutofit/>
          </a:bodyPr>
          <a:lstStyle/>
          <a:p>
            <a:r>
              <a:rPr lang="nl-NL" sz="4000" b="1" dirty="0">
                <a:solidFill>
                  <a:schemeClr val="accent1"/>
                </a:solidFill>
              </a:rPr>
              <a:t>Doel blaaskatheter </a:t>
            </a:r>
            <a:r>
              <a:rPr lang="nl-NL" sz="2000" b="1" dirty="0">
                <a:solidFill>
                  <a:schemeClr val="accent1"/>
                </a:solidFill>
              </a:rPr>
              <a:t>(Bron: artikel in nurse </a:t>
            </a:r>
            <a:r>
              <a:rPr lang="nl-NL" sz="2000" b="1" dirty="0" err="1">
                <a:solidFill>
                  <a:schemeClr val="accent1"/>
                </a:solidFill>
              </a:rPr>
              <a:t>academy</a:t>
            </a:r>
            <a:r>
              <a:rPr lang="nl-NL" sz="2000" b="1" dirty="0">
                <a:solidFill>
                  <a:schemeClr val="accent1"/>
                </a:solidFill>
              </a:rPr>
              <a:t>)</a:t>
            </a:r>
          </a:p>
        </p:txBody>
      </p:sp>
      <p:sp>
        <p:nvSpPr>
          <p:cNvPr id="3" name="Tijdelijke aanduiding voor inhoud 2">
            <a:extLst>
              <a:ext uri="{FF2B5EF4-FFF2-40B4-BE49-F238E27FC236}">
                <a16:creationId xmlns:a16="http://schemas.microsoft.com/office/drawing/2014/main" id="{7B47AE82-0823-45BC-A66D-4DF059559839}"/>
              </a:ext>
            </a:extLst>
          </p:cNvPr>
          <p:cNvSpPr>
            <a:spLocks noGrp="1"/>
          </p:cNvSpPr>
          <p:nvPr>
            <p:ph idx="1"/>
          </p:nvPr>
        </p:nvSpPr>
        <p:spPr/>
        <p:txBody>
          <a:bodyPr>
            <a:normAutofit fontScale="92500"/>
          </a:bodyPr>
          <a:lstStyle/>
          <a:p>
            <a:r>
              <a:rPr lang="nl-NL" dirty="0"/>
              <a:t>Verkrijgen van urine voor onderzoek</a:t>
            </a:r>
          </a:p>
          <a:p>
            <a:r>
              <a:rPr lang="nl-NL" dirty="0"/>
              <a:t>Toedienen van medicijnen in de blaas</a:t>
            </a:r>
          </a:p>
          <a:p>
            <a:r>
              <a:rPr lang="nl-NL" dirty="0"/>
              <a:t>Voorkomen dat een volle blaas geraakt wordt bij operaties kleine bekken</a:t>
            </a:r>
          </a:p>
          <a:p>
            <a:r>
              <a:rPr lang="nl-NL" dirty="0"/>
              <a:t>Observatie urineproductie perioperatief en postoperatief</a:t>
            </a:r>
          </a:p>
          <a:p>
            <a:r>
              <a:rPr lang="nl-NL" dirty="0"/>
              <a:t>Inbrengen contrastvloeistof voor onderzoek lagere urinewegen</a:t>
            </a:r>
          </a:p>
          <a:p>
            <a:r>
              <a:rPr lang="nl-NL" dirty="0"/>
              <a:t>Een neurogene blaas</a:t>
            </a:r>
          </a:p>
          <a:p>
            <a:r>
              <a:rPr lang="nl-NL" dirty="0"/>
              <a:t>Operaties en trauma aan de lagere urinewegen</a:t>
            </a:r>
          </a:p>
          <a:p>
            <a:r>
              <a:rPr lang="nl-NL" dirty="0"/>
              <a:t>Ontlasten huid en omliggend weefsel</a:t>
            </a:r>
          </a:p>
          <a:p>
            <a:r>
              <a:rPr lang="nl-NL" dirty="0"/>
              <a:t>Opheffen retentieblaas</a:t>
            </a:r>
          </a:p>
        </p:txBody>
      </p:sp>
    </p:spTree>
    <p:extLst>
      <p:ext uri="{BB962C8B-B14F-4D97-AF65-F5344CB8AC3E}">
        <p14:creationId xmlns:p14="http://schemas.microsoft.com/office/powerpoint/2010/main" val="261489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399F45-4C0A-40DF-B01C-32B8E2A11E5A}"/>
              </a:ext>
            </a:extLst>
          </p:cNvPr>
          <p:cNvSpPr>
            <a:spLocks noGrp="1"/>
          </p:cNvSpPr>
          <p:nvPr>
            <p:ph type="title"/>
          </p:nvPr>
        </p:nvSpPr>
        <p:spPr>
          <a:xfrm>
            <a:off x="543137" y="816501"/>
            <a:ext cx="5279408" cy="1128068"/>
          </a:xfrm>
        </p:spPr>
        <p:txBody>
          <a:bodyPr anchor="ctr">
            <a:normAutofit/>
          </a:bodyPr>
          <a:lstStyle/>
          <a:p>
            <a:r>
              <a:rPr lang="nl-NL" sz="4000" b="1" dirty="0">
                <a:solidFill>
                  <a:schemeClr val="accent1"/>
                </a:solidFill>
              </a:rPr>
              <a:t>Soorten katheters</a:t>
            </a:r>
          </a:p>
        </p:txBody>
      </p:sp>
      <p:grpSp>
        <p:nvGrpSpPr>
          <p:cNvPr id="43" name="Group 4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4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099D8DF-D228-4290-BA4F-7C132D36B8AF}"/>
              </a:ext>
            </a:extLst>
          </p:cNvPr>
          <p:cNvSpPr>
            <a:spLocks noGrp="1"/>
          </p:cNvSpPr>
          <p:nvPr>
            <p:ph idx="1"/>
          </p:nvPr>
        </p:nvSpPr>
        <p:spPr>
          <a:xfrm>
            <a:off x="590719" y="2330505"/>
            <a:ext cx="5278066" cy="3979585"/>
          </a:xfrm>
        </p:spPr>
        <p:txBody>
          <a:bodyPr anchor="ctr">
            <a:normAutofit/>
          </a:bodyPr>
          <a:lstStyle/>
          <a:p>
            <a:pPr marL="0" indent="0">
              <a:spcAft>
                <a:spcPts val="0"/>
              </a:spcAft>
              <a:buNone/>
            </a:pPr>
            <a:r>
              <a:rPr lang="nl-NL" sz="2000" b="1">
                <a:latin typeface="Arial" panose="020B0604020202020204" pitchFamily="34" charset="0"/>
                <a:ea typeface="Times New Roman" panose="02020603050405020304" pitchFamily="18" charset="0"/>
                <a:cs typeface="Arial" panose="020B0604020202020204" pitchFamily="34" charset="0"/>
              </a:rPr>
              <a:t>Katheters zijn verkrijgbaar als:</a:t>
            </a:r>
          </a:p>
          <a:p>
            <a:r>
              <a:rPr lang="nl-NL" sz="2000">
                <a:latin typeface="Arial" panose="020B0604020202020204" pitchFamily="34" charset="0"/>
                <a:ea typeface="Times New Roman" panose="02020603050405020304" pitchFamily="18" charset="0"/>
                <a:cs typeface="Arial" panose="020B0604020202020204" pitchFamily="34" charset="0"/>
              </a:rPr>
              <a:t>één-, </a:t>
            </a:r>
          </a:p>
          <a:p>
            <a:r>
              <a:rPr lang="nl-NL" sz="2000">
                <a:latin typeface="Arial" panose="020B0604020202020204" pitchFamily="34" charset="0"/>
                <a:ea typeface="Times New Roman" panose="02020603050405020304" pitchFamily="18" charset="0"/>
                <a:cs typeface="Arial" panose="020B0604020202020204" pitchFamily="34" charset="0"/>
              </a:rPr>
              <a:t>twee-,</a:t>
            </a:r>
          </a:p>
          <a:p>
            <a:r>
              <a:rPr lang="nl-NL" sz="2000">
                <a:latin typeface="Arial" panose="020B0604020202020204" pitchFamily="34" charset="0"/>
                <a:ea typeface="Times New Roman" panose="02020603050405020304" pitchFamily="18" charset="0"/>
                <a:cs typeface="Arial" panose="020B0604020202020204" pitchFamily="34" charset="0"/>
              </a:rPr>
              <a:t>driewegkatheters. </a:t>
            </a:r>
          </a:p>
          <a:p>
            <a:pPr marL="0" indent="0">
              <a:spcAft>
                <a:spcPts val="0"/>
              </a:spcAft>
              <a:buNone/>
            </a:pPr>
            <a:endParaRPr lang="nl-NL" sz="200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buNone/>
            </a:pPr>
            <a:r>
              <a:rPr lang="nl-NL" sz="2000">
                <a:latin typeface="Arial" panose="020B0604020202020204" pitchFamily="34" charset="0"/>
                <a:ea typeface="Times New Roman" panose="02020603050405020304" pitchFamily="18" charset="0"/>
                <a:cs typeface="Arial" panose="020B0604020202020204" pitchFamily="34" charset="0"/>
              </a:rPr>
              <a:t>Ieder van deze varianten is verkrijgbaar in diverse maten, materialen en met verschillende kathetertips. </a:t>
            </a:r>
            <a:endParaRPr lang="nl-NL" sz="2000"/>
          </a:p>
        </p:txBody>
      </p:sp>
      <p:sp>
        <p:nvSpPr>
          <p:cNvPr id="56" name="Rectangle 4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B5BA887F-7D50-4113-A9C7-6186AC3BAD90}"/>
              </a:ext>
            </a:extLst>
          </p:cNvPr>
          <p:cNvPicPr>
            <a:picLocks noChangeAspect="1"/>
          </p:cNvPicPr>
          <p:nvPr/>
        </p:nvPicPr>
        <p:blipFill>
          <a:blip r:embed="rId2"/>
          <a:stretch>
            <a:fillRect/>
          </a:stretch>
        </p:blipFill>
        <p:spPr>
          <a:xfrm>
            <a:off x="7083423" y="1269604"/>
            <a:ext cx="4397433" cy="1143332"/>
          </a:xfrm>
          <a:prstGeom prst="rect">
            <a:avLst/>
          </a:prstGeom>
        </p:spPr>
      </p:pic>
      <p:sp>
        <p:nvSpPr>
          <p:cNvPr id="53" name="Rectangle 5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penseel&#10;&#10;Automatisch gegenereerde beschrijving">
            <a:extLst>
              <a:ext uri="{FF2B5EF4-FFF2-40B4-BE49-F238E27FC236}">
                <a16:creationId xmlns:a16="http://schemas.microsoft.com/office/drawing/2014/main" id="{9AACAC0A-6156-4DEB-856A-3BDBCDE440DF}"/>
              </a:ext>
            </a:extLst>
          </p:cNvPr>
          <p:cNvPicPr>
            <a:picLocks noChangeAspect="1"/>
          </p:cNvPicPr>
          <p:nvPr/>
        </p:nvPicPr>
        <p:blipFill>
          <a:blip r:embed="rId3"/>
          <a:stretch>
            <a:fillRect/>
          </a:stretch>
        </p:blipFill>
        <p:spPr>
          <a:xfrm>
            <a:off x="7216653" y="3707894"/>
            <a:ext cx="4129108" cy="2518756"/>
          </a:xfrm>
          <a:prstGeom prst="rect">
            <a:avLst/>
          </a:prstGeom>
        </p:spPr>
      </p:pic>
    </p:spTree>
    <p:extLst>
      <p:ext uri="{BB962C8B-B14F-4D97-AF65-F5344CB8AC3E}">
        <p14:creationId xmlns:p14="http://schemas.microsoft.com/office/powerpoint/2010/main" val="174553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69AA34-BBAE-4287-90A7-0CB53BF9967E}"/>
              </a:ext>
            </a:extLst>
          </p:cNvPr>
          <p:cNvSpPr>
            <a:spLocks noGrp="1"/>
          </p:cNvSpPr>
          <p:nvPr>
            <p:ph type="title"/>
          </p:nvPr>
        </p:nvSpPr>
        <p:spPr>
          <a:xfrm>
            <a:off x="589560" y="856180"/>
            <a:ext cx="4560584" cy="1128068"/>
          </a:xfrm>
        </p:spPr>
        <p:txBody>
          <a:bodyPr anchor="ctr">
            <a:noAutofit/>
          </a:bodyPr>
          <a:lstStyle/>
          <a:p>
            <a:pPr marL="228600" lvl="0" indent="-228600">
              <a:spcBef>
                <a:spcPts val="750"/>
              </a:spcBef>
              <a:spcAft>
                <a:spcPts val="375"/>
              </a:spcAft>
            </a:pPr>
            <a:r>
              <a:rPr lang="nl-NL" sz="4000" b="1" dirty="0">
                <a:solidFill>
                  <a:schemeClr val="accent1"/>
                </a:solidFill>
                <a:ea typeface="Times New Roman" panose="02020603050405020304" pitchFamily="18" charset="0"/>
                <a:cs typeface="Times New Roman" panose="02020603050405020304" pitchFamily="18" charset="0"/>
              </a:rPr>
              <a:t>Blaaskatheter voor eenmalig gebruik</a:t>
            </a:r>
            <a:endParaRPr lang="nl-NL" sz="4000" b="1" dirty="0">
              <a:solidFill>
                <a:schemeClr val="accent1"/>
              </a:solidFill>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6A8A920-A03E-4559-A196-81E94AAFDC4B}"/>
              </a:ext>
            </a:extLst>
          </p:cNvPr>
          <p:cNvSpPr>
            <a:spLocks noGrp="1"/>
          </p:cNvSpPr>
          <p:nvPr>
            <p:ph idx="1"/>
          </p:nvPr>
        </p:nvSpPr>
        <p:spPr>
          <a:xfrm>
            <a:off x="590719" y="2330505"/>
            <a:ext cx="4559425" cy="3979585"/>
          </a:xfrm>
        </p:spPr>
        <p:txBody>
          <a:bodyPr anchor="ctr">
            <a:normAutofit fontScale="92500" lnSpcReduction="10000"/>
          </a:bodyPr>
          <a:lstStyle/>
          <a:p>
            <a:pPr marL="0" indent="0">
              <a:spcAft>
                <a:spcPts val="0"/>
              </a:spcAft>
              <a:buNone/>
            </a:pPr>
            <a:endParaRPr lang="nl-NL"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0"/>
              </a:spcAft>
              <a:buNone/>
            </a:pPr>
            <a:endParaRPr lang="nl-NL"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0"/>
              </a:spcAft>
              <a:buNone/>
            </a:pPr>
            <a:r>
              <a:rPr lang="nl-NL" sz="2400" dirty="0">
                <a:latin typeface="Arial" panose="020B0604020202020204" pitchFamily="34" charset="0"/>
                <a:ea typeface="Times New Roman" panose="02020603050405020304" pitchFamily="18" charset="0"/>
                <a:cs typeface="Times New Roman" panose="02020603050405020304" pitchFamily="18" charset="0"/>
              </a:rPr>
              <a:t>Voorzien zijn van een coating of met apart glijmiddel om het inbrengen gemakkelijker te maken. </a:t>
            </a:r>
          </a:p>
          <a:p>
            <a:pPr marL="0" indent="0">
              <a:spcAft>
                <a:spcPts val="0"/>
              </a:spcAft>
              <a:buNone/>
            </a:pPr>
            <a:endParaRPr lang="nl-NL"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0"/>
              </a:spcAft>
              <a:buNone/>
            </a:pPr>
            <a:r>
              <a:rPr lang="nl-NL" sz="2400" b="1" dirty="0">
                <a:latin typeface="Arial" panose="020B0604020202020204" pitchFamily="34" charset="0"/>
                <a:ea typeface="Times New Roman" panose="02020603050405020304" pitchFamily="18" charset="0"/>
                <a:cs typeface="Times New Roman" panose="02020603050405020304" pitchFamily="18" charset="0"/>
              </a:rPr>
              <a:t>Indicaties: </a:t>
            </a:r>
          </a:p>
          <a:p>
            <a:r>
              <a:rPr lang="nl-NL" sz="2400" dirty="0">
                <a:latin typeface="Arial" panose="020B0604020202020204" pitchFamily="34" charset="0"/>
                <a:ea typeface="Times New Roman" panose="02020603050405020304" pitchFamily="18" charset="0"/>
                <a:cs typeface="Times New Roman" panose="02020603050405020304" pitchFamily="18" charset="0"/>
              </a:rPr>
              <a:t>Urineretentie, </a:t>
            </a:r>
          </a:p>
          <a:p>
            <a:r>
              <a:rPr lang="nl-NL" sz="2400" dirty="0">
                <a:latin typeface="Arial" panose="020B0604020202020204" pitchFamily="34" charset="0"/>
                <a:ea typeface="Times New Roman" panose="02020603050405020304" pitchFamily="18" charset="0"/>
                <a:cs typeface="Times New Roman" panose="02020603050405020304" pitchFamily="18" charset="0"/>
              </a:rPr>
              <a:t>Steriel opvangen van urine Bepalen residu;</a:t>
            </a:r>
          </a:p>
          <a:p>
            <a:r>
              <a:rPr lang="nl-NL" sz="2400" dirty="0">
                <a:latin typeface="Arial" panose="020B0604020202020204" pitchFamily="34" charset="0"/>
                <a:ea typeface="Times New Roman" panose="02020603050405020304" pitchFamily="18" charset="0"/>
                <a:cs typeface="Times New Roman" panose="02020603050405020304" pitchFamily="18" charset="0"/>
              </a:rPr>
              <a:t>Post- of preoperatief.</a:t>
            </a:r>
          </a:p>
          <a:p>
            <a:pPr marL="0" indent="0">
              <a:spcAft>
                <a:spcPts val="0"/>
              </a:spcAft>
              <a:buNone/>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0"/>
              </a:spcAft>
              <a:buNone/>
            </a:pPr>
            <a:endParaRPr lang="nl-NL" sz="2000" dirty="0">
              <a:latin typeface="Arial" panose="020B0604020202020204" pitchFamily="34" charset="0"/>
              <a:cs typeface="Times New Roman" panose="02020603050405020304" pitchFamily="18" charset="0"/>
            </a:endParaRPr>
          </a:p>
          <a:p>
            <a:pPr marL="0" indent="0">
              <a:spcAft>
                <a:spcPts val="0"/>
              </a:spcAft>
              <a:buNone/>
            </a:pPr>
            <a:endParaRPr lang="nl-NL"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4410A5C-51F0-44F5-A6CD-B0AE6559CD6C}"/>
              </a:ext>
            </a:extLst>
          </p:cNvPr>
          <p:cNvPicPr>
            <a:picLocks noChangeAspect="1"/>
          </p:cNvPicPr>
          <p:nvPr/>
        </p:nvPicPr>
        <p:blipFill rotWithShape="1">
          <a:blip r:embed="rId2"/>
          <a:srcRect l="1142" r="38098" b="2"/>
          <a:stretch/>
        </p:blipFill>
        <p:spPr>
          <a:xfrm>
            <a:off x="5977788" y="799352"/>
            <a:ext cx="5425410" cy="5259296"/>
          </a:xfrm>
          <a:prstGeom prst="rect">
            <a:avLst/>
          </a:prstGeom>
        </p:spPr>
      </p:pic>
    </p:spTree>
    <p:extLst>
      <p:ext uri="{BB962C8B-B14F-4D97-AF65-F5344CB8AC3E}">
        <p14:creationId xmlns:p14="http://schemas.microsoft.com/office/powerpoint/2010/main" val="106161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F43E4F-36CF-4EDC-B5E1-2E5BB1703766}"/>
              </a:ext>
            </a:extLst>
          </p:cNvPr>
          <p:cNvSpPr>
            <a:spLocks noGrp="1"/>
          </p:cNvSpPr>
          <p:nvPr>
            <p:ph type="title"/>
          </p:nvPr>
        </p:nvSpPr>
        <p:spPr>
          <a:xfrm>
            <a:off x="589560" y="856180"/>
            <a:ext cx="5279408" cy="1128068"/>
          </a:xfrm>
        </p:spPr>
        <p:txBody>
          <a:bodyPr anchor="ctr">
            <a:noAutofit/>
          </a:bodyPr>
          <a:lstStyle/>
          <a:p>
            <a:r>
              <a:rPr lang="nl-NL" sz="4000" b="1" dirty="0">
                <a:solidFill>
                  <a:schemeClr val="accent1"/>
                </a:solidFill>
                <a:ea typeface="Times New Roman" panose="02020603050405020304" pitchFamily="18" charset="0"/>
              </a:rPr>
              <a:t>Urethrale verblijfskatheters</a:t>
            </a:r>
            <a:endParaRPr lang="nl-NL" sz="4000" b="1" dirty="0">
              <a:solidFill>
                <a:schemeClr val="accent1"/>
              </a:solidFill>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C999971-6BE8-48E0-B636-D9BF873C844B}"/>
              </a:ext>
            </a:extLst>
          </p:cNvPr>
          <p:cNvSpPr>
            <a:spLocks noGrp="1"/>
          </p:cNvSpPr>
          <p:nvPr>
            <p:ph idx="1"/>
          </p:nvPr>
        </p:nvSpPr>
        <p:spPr>
          <a:xfrm>
            <a:off x="590719" y="2330505"/>
            <a:ext cx="5278066" cy="3979585"/>
          </a:xfrm>
        </p:spPr>
        <p:txBody>
          <a:bodyPr anchor="ctr">
            <a:normAutofit/>
          </a:bodyPr>
          <a:lstStyle/>
          <a:p>
            <a:pPr marL="0" indent="0">
              <a:buNone/>
            </a:pPr>
            <a:r>
              <a:rPr lang="nl-NL" sz="2400" dirty="0">
                <a:latin typeface="Arial" panose="020B0604020202020204" pitchFamily="34" charset="0"/>
                <a:cs typeface="Arial" panose="020B0604020202020204" pitchFamily="34" charset="0"/>
              </a:rPr>
              <a:t>Urethrale verblijfskatheters worden met behulp van een katheterballon op de plaats gehouden (</a:t>
            </a:r>
            <a:r>
              <a:rPr lang="nl-NL" sz="2400" dirty="0" err="1">
                <a:latin typeface="Arial" panose="020B0604020202020204" pitchFamily="34" charset="0"/>
                <a:cs typeface="Arial" panose="020B0604020202020204" pitchFamily="34" charset="0"/>
              </a:rPr>
              <a:t>Foley</a:t>
            </a:r>
            <a:r>
              <a:rPr lang="nl-NL" sz="2400" dirty="0">
                <a:latin typeface="Arial" panose="020B0604020202020204" pitchFamily="34" charset="0"/>
                <a:cs typeface="Arial" panose="020B0604020202020204" pitchFamily="34" charset="0"/>
              </a:rPr>
              <a:t> katheter). De ballon wordt via een apart kanaal gevuld. </a:t>
            </a: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err="1">
                <a:latin typeface="Arial" panose="020B0604020202020204" pitchFamily="34" charset="0"/>
                <a:cs typeface="Arial" panose="020B0604020202020204" pitchFamily="34" charset="0"/>
              </a:rPr>
              <a:t>Foley</a:t>
            </a:r>
            <a:r>
              <a:rPr lang="nl-NL" sz="2400" dirty="0">
                <a:latin typeface="Arial" panose="020B0604020202020204" pitchFamily="34" charset="0"/>
                <a:cs typeface="Arial" panose="020B0604020202020204" pitchFamily="34" charset="0"/>
              </a:rPr>
              <a:t> katheter met twee lumen (ook wel: tweewegkatheter). </a:t>
            </a:r>
          </a:p>
          <a:p>
            <a:r>
              <a:rPr lang="nl-NL" sz="2400" dirty="0">
                <a:latin typeface="Arial" panose="020B0604020202020204" pitchFamily="34" charset="0"/>
                <a:cs typeface="Arial" panose="020B0604020202020204" pitchFamily="34" charset="0"/>
              </a:rPr>
              <a:t>Lumen 1 is de uitstroomopening.</a:t>
            </a:r>
          </a:p>
          <a:p>
            <a:r>
              <a:rPr lang="nl-NL" sz="2400" dirty="0">
                <a:latin typeface="Arial" panose="020B0604020202020204" pitchFamily="34" charset="0"/>
                <a:cs typeface="Arial" panose="020B0604020202020204" pitchFamily="34" charset="0"/>
              </a:rPr>
              <a:t>Lumen 2 is het </a:t>
            </a:r>
            <a:r>
              <a:rPr lang="nl-NL" sz="2400" dirty="0" err="1">
                <a:latin typeface="Arial" panose="020B0604020202020204" pitchFamily="34" charset="0"/>
                <a:cs typeface="Arial" panose="020B0604020202020204" pitchFamily="34" charset="0"/>
              </a:rPr>
              <a:t>ballonvulkanaal</a:t>
            </a:r>
            <a:r>
              <a:rPr lang="nl-NL" sz="2400" dirty="0">
                <a:latin typeface="Arial" panose="020B0604020202020204" pitchFamily="34" charset="0"/>
                <a:cs typeface="Arial" panose="020B0604020202020204" pitchFamily="34" charset="0"/>
              </a:rPr>
              <a:t>. </a:t>
            </a:r>
          </a:p>
          <a:p>
            <a:pPr marL="0" indent="0">
              <a:buNone/>
            </a:pPr>
            <a:endParaRPr lang="nl-NL" sz="2000" dirty="0"/>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7E7A14CF-229B-451B-B065-45F006597F2A}"/>
              </a:ext>
            </a:extLst>
          </p:cNvPr>
          <p:cNvPicPr/>
          <p:nvPr/>
        </p:nvPicPr>
        <p:blipFill rotWithShape="1">
          <a:blip r:embed="rId2" cstate="print">
            <a:extLst>
              <a:ext uri="{28A0092B-C50C-407E-A947-70E740481C1C}">
                <a14:useLocalDpi xmlns:a14="http://schemas.microsoft.com/office/drawing/2010/main" val="0"/>
              </a:ext>
            </a:extLst>
          </a:blip>
          <a:srcRect l="194" r="1" b="1"/>
          <a:stretch/>
        </p:blipFill>
        <p:spPr bwMode="auto">
          <a:xfrm>
            <a:off x="7982982" y="581892"/>
            <a:ext cx="2598315" cy="2518756"/>
          </a:xfrm>
          <a:prstGeom prst="rect">
            <a:avLst/>
          </a:prstGeom>
          <a:noFill/>
        </p:spPr>
      </p:pic>
      <p:sp>
        <p:nvSpPr>
          <p:cNvPr id="61" name="Rectangle 6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binnen, papier, tafel, paar&#10;&#10;Automatisch gegenereerde beschrijving">
            <a:extLst>
              <a:ext uri="{FF2B5EF4-FFF2-40B4-BE49-F238E27FC236}">
                <a16:creationId xmlns:a16="http://schemas.microsoft.com/office/drawing/2014/main" id="{B781D2E4-32DD-4D19-887C-342D305E3BBC}"/>
              </a:ext>
            </a:extLst>
          </p:cNvPr>
          <p:cNvPicPr>
            <a:picLocks noChangeAspect="1"/>
          </p:cNvPicPr>
          <p:nvPr/>
        </p:nvPicPr>
        <p:blipFill>
          <a:blip r:embed="rId3"/>
          <a:stretch>
            <a:fillRect/>
          </a:stretch>
        </p:blipFill>
        <p:spPr>
          <a:xfrm>
            <a:off x="8021829" y="3707894"/>
            <a:ext cx="2518756" cy="2518756"/>
          </a:xfrm>
          <a:prstGeom prst="rect">
            <a:avLst/>
          </a:prstGeom>
        </p:spPr>
      </p:pic>
    </p:spTree>
    <p:extLst>
      <p:ext uri="{BB962C8B-B14F-4D97-AF65-F5344CB8AC3E}">
        <p14:creationId xmlns:p14="http://schemas.microsoft.com/office/powerpoint/2010/main" val="166718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3"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A871DF-2728-42CF-B473-240D32AE45DB}"/>
              </a:ext>
            </a:extLst>
          </p:cNvPr>
          <p:cNvSpPr>
            <a:spLocks noGrp="1"/>
          </p:cNvSpPr>
          <p:nvPr>
            <p:ph type="title"/>
          </p:nvPr>
        </p:nvSpPr>
        <p:spPr>
          <a:xfrm>
            <a:off x="1098583" y="1059585"/>
            <a:ext cx="5140292" cy="1086585"/>
          </a:xfrm>
        </p:spPr>
        <p:txBody>
          <a:bodyPr anchor="b">
            <a:normAutofit/>
          </a:bodyPr>
          <a:lstStyle/>
          <a:p>
            <a:r>
              <a:rPr lang="nl-NL" sz="4000" b="1" dirty="0">
                <a:solidFill>
                  <a:schemeClr val="accent1"/>
                </a:solidFill>
                <a:ea typeface="Times New Roman" panose="02020603050405020304" pitchFamily="18" charset="0"/>
                <a:cs typeface="Times New Roman" panose="02020603050405020304" pitchFamily="18" charset="0"/>
              </a:rPr>
              <a:t>Continue blaasspoeling</a:t>
            </a:r>
            <a:endParaRPr lang="nl-NL" sz="4000" b="1" dirty="0">
              <a:solidFill>
                <a:schemeClr val="accent1"/>
              </a:solidFill>
            </a:endParaRPr>
          </a:p>
        </p:txBody>
      </p:sp>
      <p:sp>
        <p:nvSpPr>
          <p:cNvPr id="26"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8F546D3-6AE0-4F6D-8217-BC7B6BACE5BC}"/>
              </a:ext>
            </a:extLst>
          </p:cNvPr>
          <p:cNvSpPr>
            <a:spLocks noGrp="1"/>
          </p:cNvSpPr>
          <p:nvPr>
            <p:ph idx="1"/>
          </p:nvPr>
        </p:nvSpPr>
        <p:spPr>
          <a:xfrm>
            <a:off x="1098584" y="2476356"/>
            <a:ext cx="4710186" cy="3632493"/>
          </a:xfrm>
        </p:spPr>
        <p:txBody>
          <a:bodyPr anchor="ctr">
            <a:normAutofit/>
          </a:bodyPr>
          <a:lstStyle/>
          <a:p>
            <a:pPr marL="0" indent="0">
              <a:spcAft>
                <a:spcPts val="0"/>
              </a:spcAft>
              <a:buNone/>
            </a:pPr>
            <a:r>
              <a:rPr lang="nl-NL" sz="2400" dirty="0">
                <a:latin typeface="Arial" panose="020B0604020202020204" pitchFamily="34" charset="0"/>
                <a:ea typeface="Times New Roman" panose="02020603050405020304" pitchFamily="18" charset="0"/>
                <a:cs typeface="Arial" panose="020B0604020202020204" pitchFamily="34" charset="0"/>
              </a:rPr>
              <a:t>Voor continue blaasspoeling kan een driewegkatheter (= drie lumenkatheter) </a:t>
            </a:r>
          </a:p>
          <a:p>
            <a:pPr marL="457200" indent="-457200">
              <a:spcAft>
                <a:spcPts val="0"/>
              </a:spcAft>
              <a:buFont typeface="+mj-lt"/>
              <a:buAutoNum type="arabicPeriod"/>
            </a:pPr>
            <a:r>
              <a:rPr lang="nl-NL" sz="2400" dirty="0">
                <a:latin typeface="Arial" panose="020B0604020202020204" pitchFamily="34" charset="0"/>
                <a:ea typeface="Times New Roman" panose="02020603050405020304" pitchFamily="18" charset="0"/>
                <a:cs typeface="Arial" panose="020B0604020202020204" pitchFamily="34" charset="0"/>
              </a:rPr>
              <a:t>voor afvoer van de urine;</a:t>
            </a:r>
          </a:p>
          <a:p>
            <a:pPr marL="457200" indent="-457200">
              <a:spcAft>
                <a:spcPts val="0"/>
              </a:spcAft>
              <a:buFont typeface="+mj-lt"/>
              <a:buAutoNum type="arabicPeriod"/>
            </a:pPr>
            <a:r>
              <a:rPr lang="nl-NL" sz="2400" dirty="0">
                <a:latin typeface="Arial" panose="020B0604020202020204" pitchFamily="34" charset="0"/>
                <a:ea typeface="Times New Roman" panose="02020603050405020304" pitchFamily="18" charset="0"/>
                <a:cs typeface="Arial" panose="020B0604020202020204" pitchFamily="34" charset="0"/>
              </a:rPr>
              <a:t>voor het opblazen van de ballon;</a:t>
            </a:r>
          </a:p>
          <a:p>
            <a:pPr marL="457200" indent="-457200">
              <a:spcAft>
                <a:spcPts val="0"/>
              </a:spcAft>
              <a:buFont typeface="+mj-lt"/>
              <a:buAutoNum type="arabicPeriod"/>
            </a:pPr>
            <a:r>
              <a:rPr lang="nl-NL" sz="2400" dirty="0">
                <a:latin typeface="Arial" panose="020B0604020202020204" pitchFamily="34" charset="0"/>
                <a:ea typeface="Times New Roman" panose="02020603050405020304" pitchFamily="18" charset="0"/>
                <a:cs typeface="Arial" panose="020B0604020202020204" pitchFamily="34" charset="0"/>
              </a:rPr>
              <a:t>voor het aansluiten van een permanent spoelsysteem.</a:t>
            </a:r>
            <a:endParaRPr lang="nl-NL" sz="2400" dirty="0">
              <a:latin typeface="Arial" panose="020B0604020202020204" pitchFamily="34" charset="0"/>
              <a:ea typeface="Calibri" panose="020F0502020204030204" pitchFamily="34" charset="0"/>
              <a:cs typeface="Arial" panose="020B0604020202020204" pitchFamily="34" charset="0"/>
            </a:endParaRPr>
          </a:p>
          <a:p>
            <a:endParaRPr lang="nl-NL" sz="2000" dirty="0"/>
          </a:p>
        </p:txBody>
      </p:sp>
      <p:pic>
        <p:nvPicPr>
          <p:cNvPr id="4" name="Tijdelijke aanduiding voor inhoud 3" descr="Cath.jpg">
            <a:extLst>
              <a:ext uri="{FF2B5EF4-FFF2-40B4-BE49-F238E27FC236}">
                <a16:creationId xmlns:a16="http://schemas.microsoft.com/office/drawing/2014/main" id="{DCEBC525-68DF-4B27-8E2C-A0E5851EE489}"/>
              </a:ext>
            </a:extLst>
          </p:cNvPr>
          <p:cNvPicPr>
            <a:picLocks noChangeAspect="1"/>
          </p:cNvPicPr>
          <p:nvPr/>
        </p:nvPicPr>
        <p:blipFill rotWithShape="1">
          <a:blip r:embed="rId2" cstate="print"/>
          <a:srcRect l="12959" r="-2" b="-2"/>
          <a:stretch/>
        </p:blipFill>
        <p:spPr>
          <a:xfrm>
            <a:off x="6538366" y="1383738"/>
            <a:ext cx="4929098" cy="4756870"/>
          </a:xfrm>
          <a:prstGeom prst="rect">
            <a:avLst/>
          </a:prstGeom>
        </p:spPr>
      </p:pic>
    </p:spTree>
    <p:extLst>
      <p:ext uri="{BB962C8B-B14F-4D97-AF65-F5344CB8AC3E}">
        <p14:creationId xmlns:p14="http://schemas.microsoft.com/office/powerpoint/2010/main" val="169473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4495ED-AEF4-4474-98DE-BC5D0F0A0A81}"/>
              </a:ext>
            </a:extLst>
          </p:cNvPr>
          <p:cNvSpPr>
            <a:spLocks noGrp="1"/>
          </p:cNvSpPr>
          <p:nvPr>
            <p:ph type="title"/>
          </p:nvPr>
        </p:nvSpPr>
        <p:spPr>
          <a:xfrm>
            <a:off x="589560" y="856180"/>
            <a:ext cx="4560584" cy="1128068"/>
          </a:xfrm>
        </p:spPr>
        <p:txBody>
          <a:bodyPr anchor="ctr">
            <a:noAutofit/>
          </a:bodyPr>
          <a:lstStyle/>
          <a:p>
            <a:pPr>
              <a:spcBef>
                <a:spcPts val="750"/>
              </a:spcBef>
              <a:spcAft>
                <a:spcPts val="375"/>
              </a:spcAft>
            </a:pPr>
            <a:r>
              <a:rPr lang="nl-NL" sz="4000" b="1" dirty="0">
                <a:solidFill>
                  <a:schemeClr val="accent1"/>
                </a:solidFill>
                <a:ea typeface="Times New Roman" panose="02020603050405020304" pitchFamily="18" charset="0"/>
                <a:cs typeface="Times New Roman" panose="02020603050405020304" pitchFamily="18" charset="0"/>
              </a:rPr>
              <a:t>Suprapubische verblijfskatheter</a:t>
            </a:r>
            <a:endParaRPr lang="nl-NL" sz="4000" b="1" dirty="0">
              <a:solidFill>
                <a:schemeClr val="accent1"/>
              </a:solidFill>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559B24-9D6A-438F-B331-5DDFAEF55CE3}"/>
              </a:ext>
            </a:extLst>
          </p:cNvPr>
          <p:cNvSpPr>
            <a:spLocks noGrp="1"/>
          </p:cNvSpPr>
          <p:nvPr>
            <p:ph idx="1"/>
          </p:nvPr>
        </p:nvSpPr>
        <p:spPr>
          <a:xfrm>
            <a:off x="590719" y="2330505"/>
            <a:ext cx="4803113" cy="3979585"/>
          </a:xfrm>
        </p:spPr>
        <p:txBody>
          <a:bodyPr anchor="ctr">
            <a:normAutofit fontScale="92500" lnSpcReduction="10000"/>
          </a:bodyPr>
          <a:lstStyle/>
          <a:p>
            <a:pPr marL="0" indent="0">
              <a:spcAft>
                <a:spcPts val="0"/>
              </a:spcAft>
              <a:buNone/>
            </a:pPr>
            <a:r>
              <a:rPr lang="nl-NL" sz="2400" dirty="0">
                <a:latin typeface="Arial" panose="020B0604020202020204" pitchFamily="34" charset="0"/>
                <a:ea typeface="Times New Roman" panose="02020603050405020304" pitchFamily="18" charset="0"/>
                <a:cs typeface="Arial" panose="020B0604020202020204" pitchFamily="34" charset="0"/>
              </a:rPr>
              <a:t>Een suprapubische verblijfskatheter wordt door de buikwand, boven het schaambeen in de blaas ingebracht. Voor suprapubische katheterisatie wordt bij voorkeur een 100% siliconen katheter gebruikt. </a:t>
            </a:r>
          </a:p>
          <a:p>
            <a:pPr marL="0" indent="0">
              <a:spcAft>
                <a:spcPts val="0"/>
              </a:spcAft>
              <a:buNone/>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0"/>
              </a:spcAft>
              <a:buNone/>
            </a:pPr>
            <a:r>
              <a:rPr lang="nl-NL" sz="2400" b="1" dirty="0">
                <a:latin typeface="Arial" panose="020B0604020202020204" pitchFamily="34" charset="0"/>
                <a:ea typeface="Times New Roman" panose="02020603050405020304" pitchFamily="18" charset="0"/>
                <a:cs typeface="Arial" panose="020B0604020202020204" pitchFamily="34" charset="0"/>
              </a:rPr>
              <a:t>Indicaties o.a.:</a:t>
            </a:r>
          </a:p>
          <a:p>
            <a:r>
              <a:rPr lang="nl-NL" sz="2400" dirty="0">
                <a:latin typeface="Arial" panose="020B0604020202020204" pitchFamily="34" charset="0"/>
                <a:ea typeface="Times New Roman" panose="02020603050405020304" pitchFamily="18" charset="0"/>
                <a:cs typeface="Arial" panose="020B0604020202020204" pitchFamily="34" charset="0"/>
              </a:rPr>
              <a:t> Aandoening of operatie urinebuis;</a:t>
            </a:r>
          </a:p>
          <a:p>
            <a:r>
              <a:rPr lang="nl-NL" sz="2400" dirty="0">
                <a:latin typeface="Arial" panose="020B0604020202020204" pitchFamily="34" charset="0"/>
                <a:ea typeface="Times New Roman" panose="02020603050405020304" pitchFamily="18" charset="0"/>
                <a:cs typeface="Arial" panose="020B0604020202020204" pitchFamily="34" charset="0"/>
              </a:rPr>
              <a:t> Dwarslaesie;</a:t>
            </a:r>
          </a:p>
          <a:p>
            <a:r>
              <a:rPr lang="nl-NL" sz="2400" dirty="0">
                <a:latin typeface="Arial" panose="020B0604020202020204" pitchFamily="34" charset="0"/>
                <a:ea typeface="Times New Roman" panose="02020603050405020304" pitchFamily="18" charset="0"/>
                <a:cs typeface="Arial" panose="020B0604020202020204" pitchFamily="34" charset="0"/>
              </a:rPr>
              <a:t> Blijvende incontinentie. </a:t>
            </a:r>
          </a:p>
          <a:p>
            <a:pPr marL="0" indent="0">
              <a:spcAft>
                <a:spcPts val="0"/>
              </a:spcAft>
              <a:buNone/>
            </a:pPr>
            <a:endParaRPr lang="nl-NL" sz="2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A9E49EF-EB97-4B10-8543-05EAAF454A8D}"/>
              </a:ext>
            </a:extLst>
          </p:cNvPr>
          <p:cNvPicPr>
            <a:picLocks noChangeAspect="1"/>
          </p:cNvPicPr>
          <p:nvPr/>
        </p:nvPicPr>
        <p:blipFill rotWithShape="1">
          <a:blip r:embed="rId2"/>
          <a:srcRect t="13100" r="1" b="142"/>
          <a:stretch/>
        </p:blipFill>
        <p:spPr>
          <a:xfrm>
            <a:off x="5977788" y="799352"/>
            <a:ext cx="5425410" cy="5259296"/>
          </a:xfrm>
          <a:prstGeom prst="rect">
            <a:avLst/>
          </a:prstGeom>
        </p:spPr>
      </p:pic>
    </p:spTree>
    <p:extLst>
      <p:ext uri="{BB962C8B-B14F-4D97-AF65-F5344CB8AC3E}">
        <p14:creationId xmlns:p14="http://schemas.microsoft.com/office/powerpoint/2010/main" val="123722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1" name="Rectangle 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09898"/>
            <a:ext cx="9942716" cy="1554480"/>
          </a:xfrm>
        </p:spPr>
        <p:txBody>
          <a:bodyPr anchor="ctr">
            <a:normAutofit/>
          </a:bodyPr>
          <a:lstStyle/>
          <a:p>
            <a:r>
              <a:rPr lang="nl-NL" sz="4000" b="1" cap="none" dirty="0">
                <a:solidFill>
                  <a:schemeClr val="accent1"/>
                </a:solidFill>
              </a:rPr>
              <a:t>Suprapubische katheter (2)</a:t>
            </a:r>
          </a:p>
        </p:txBody>
      </p:sp>
      <p:sp>
        <p:nvSpPr>
          <p:cNvPr id="3" name="Tijdelijke aanduiding voor inhoud 2"/>
          <p:cNvSpPr>
            <a:spLocks noGrp="1"/>
          </p:cNvSpPr>
          <p:nvPr>
            <p:ph idx="1"/>
          </p:nvPr>
        </p:nvSpPr>
        <p:spPr>
          <a:xfrm>
            <a:off x="1045028" y="3017522"/>
            <a:ext cx="9941319" cy="3124658"/>
          </a:xfrm>
        </p:spPr>
        <p:txBody>
          <a:bodyPr anchor="ctr">
            <a:normAutofit fontScale="85000" lnSpcReduction="20000"/>
          </a:bodyPr>
          <a:lstStyle/>
          <a:p>
            <a:pPr marL="0" indent="0">
              <a:buNone/>
            </a:pPr>
            <a:r>
              <a:rPr lang="nl-NL" sz="1700" b="1" dirty="0">
                <a:latin typeface="Arial" panose="020B0604020202020204" pitchFamily="34" charset="0"/>
                <a:cs typeface="Arial" panose="020B0604020202020204" pitchFamily="34" charset="0"/>
              </a:rPr>
              <a:t>Voordelen:</a:t>
            </a:r>
          </a:p>
          <a:p>
            <a:pPr>
              <a:buFont typeface="Arial" panose="020B0604020202020204" pitchFamily="34" charset="0"/>
              <a:buChar char="•"/>
            </a:pPr>
            <a:r>
              <a:rPr lang="nl-NL" sz="1700" dirty="0">
                <a:latin typeface="Arial" panose="020B0604020202020204" pitchFamily="34" charset="0"/>
                <a:cs typeface="Arial" panose="020B0604020202020204" pitchFamily="34" charset="0"/>
              </a:rPr>
              <a:t> </a:t>
            </a:r>
            <a:r>
              <a:rPr lang="nl-NL" sz="2600" dirty="0">
                <a:latin typeface="Arial" panose="020B0604020202020204" pitchFamily="34" charset="0"/>
                <a:cs typeface="Arial" panose="020B0604020202020204" pitchFamily="34" charset="0"/>
              </a:rPr>
              <a:t>Geeft minder pijnklachten;</a:t>
            </a:r>
          </a:p>
          <a:p>
            <a:pPr>
              <a:buFont typeface="Arial" panose="020B0604020202020204" pitchFamily="34" charset="0"/>
              <a:buChar char="•"/>
            </a:pPr>
            <a:r>
              <a:rPr lang="nl-NL" sz="2600" dirty="0">
                <a:latin typeface="Arial" panose="020B0604020202020204" pitchFamily="34" charset="0"/>
                <a:cs typeface="Arial" panose="020B0604020202020204" pitchFamily="34" charset="0"/>
              </a:rPr>
              <a:t> Geeft bij mannen minder kans op prostatitis;</a:t>
            </a:r>
          </a:p>
          <a:p>
            <a:pPr>
              <a:buFont typeface="Arial" panose="020B0604020202020204" pitchFamily="34" charset="0"/>
              <a:buChar char="•"/>
            </a:pPr>
            <a:r>
              <a:rPr lang="nl-NL" sz="2600" dirty="0">
                <a:latin typeface="Arial" panose="020B0604020202020204" pitchFamily="34" charset="0"/>
                <a:cs typeface="Arial" panose="020B0604020202020204" pitchFamily="34" charset="0"/>
              </a:rPr>
              <a:t> Geslachtsgemeenschap mogelijk;</a:t>
            </a:r>
          </a:p>
          <a:p>
            <a:pPr>
              <a:buFont typeface="Arial" panose="020B0604020202020204" pitchFamily="34" charset="0"/>
              <a:buChar char="•"/>
            </a:pPr>
            <a:r>
              <a:rPr lang="nl-NL" sz="2600" dirty="0">
                <a:latin typeface="Arial" panose="020B0604020202020204" pitchFamily="34" charset="0"/>
                <a:cs typeface="Arial" panose="020B0604020202020204" pitchFamily="34" charset="0"/>
              </a:rPr>
              <a:t> Kans op infectie en blaasstenen minder;</a:t>
            </a:r>
          </a:p>
          <a:p>
            <a:pPr>
              <a:buFont typeface="Arial" panose="020B0604020202020204" pitchFamily="34" charset="0"/>
              <a:buChar char="•"/>
            </a:pPr>
            <a:r>
              <a:rPr lang="nl-NL" sz="2600" dirty="0">
                <a:latin typeface="Arial" panose="020B0604020202020204" pitchFamily="34" charset="0"/>
                <a:cs typeface="Arial" panose="020B0604020202020204" pitchFamily="34" charset="0"/>
              </a:rPr>
              <a:t> Verwisselen van katheter is aangenamer.</a:t>
            </a:r>
          </a:p>
          <a:p>
            <a:pPr>
              <a:buFont typeface="Arial" panose="020B0604020202020204" pitchFamily="34" charset="0"/>
              <a:buChar char="•"/>
            </a:pPr>
            <a:endParaRPr lang="nl-NL" sz="2600" dirty="0">
              <a:latin typeface="Arial" panose="020B0604020202020204" pitchFamily="34" charset="0"/>
              <a:cs typeface="Arial" panose="020B0604020202020204" pitchFamily="34" charset="0"/>
            </a:endParaRPr>
          </a:p>
          <a:p>
            <a:pPr marL="0" indent="0">
              <a:buNone/>
            </a:pPr>
            <a:r>
              <a:rPr lang="nl-NL" sz="2600" dirty="0">
                <a:latin typeface="Arial" panose="020B0604020202020204" pitchFamily="34" charset="0"/>
                <a:cs typeface="Arial" panose="020B0604020202020204" pitchFamily="34" charset="0"/>
              </a:rPr>
              <a:t>Om de 6-8 weken verwisselen. De insteekopening moet dagelijks met een steriel gaasje afgedekt worden.</a:t>
            </a:r>
          </a:p>
        </p:txBody>
      </p:sp>
      <p:cxnSp>
        <p:nvCxnSpPr>
          <p:cNvPr id="47" name="Straight Connector 4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9240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714</Words>
  <Application>Microsoft Office PowerPoint</Application>
  <PresentationFormat>Breedbeeld</PresentationFormat>
  <Paragraphs>90</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Blaaskatheters </vt:lpstr>
      <vt:lpstr>Blaaskatheters</vt:lpstr>
      <vt:lpstr>Doel blaaskatheter (Bron: artikel in nurse academy)</vt:lpstr>
      <vt:lpstr>Soorten katheters</vt:lpstr>
      <vt:lpstr>Blaaskatheter voor eenmalig gebruik</vt:lpstr>
      <vt:lpstr>Urethrale verblijfskatheters</vt:lpstr>
      <vt:lpstr>Continue blaasspoeling</vt:lpstr>
      <vt:lpstr>Suprapubische verblijfskatheter</vt:lpstr>
      <vt:lpstr>Suprapubische katheter (2)</vt:lpstr>
      <vt:lpstr>Kathetertips</vt:lpstr>
      <vt:lpstr>Kathetermaat</vt:lpstr>
      <vt:lpstr>Katheterballon</vt:lpstr>
      <vt:lpstr>Voorbeeld van een mogelijke complicatie</vt:lpstr>
      <vt:lpstr>Volgens de wet BIG</vt:lpstr>
      <vt:lpstr>Wat is een voorbehouden handeling?</vt:lpstr>
      <vt:lpstr>Link naar instructivity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Blaaskatheters</dc:title>
  <dc:creator>Bouke Cuperus</dc:creator>
  <cp:lastModifiedBy>Bouke Cuperus</cp:lastModifiedBy>
  <cp:revision>11</cp:revision>
  <dcterms:created xsi:type="dcterms:W3CDTF">2020-10-01T05:41:49Z</dcterms:created>
  <dcterms:modified xsi:type="dcterms:W3CDTF">2020-10-01T06:47:03Z</dcterms:modified>
</cp:coreProperties>
</file>